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8" r:id="rId3"/>
    <p:sldId id="259" r:id="rId4"/>
    <p:sldId id="261" r:id="rId5"/>
    <p:sldId id="312" r:id="rId6"/>
    <p:sldId id="328" r:id="rId7"/>
    <p:sldId id="329" r:id="rId8"/>
    <p:sldId id="330" r:id="rId9"/>
    <p:sldId id="331" r:id="rId10"/>
    <p:sldId id="332" r:id="rId11"/>
    <p:sldId id="333" r:id="rId12"/>
    <p:sldId id="334" r:id="rId13"/>
    <p:sldId id="335" r:id="rId14"/>
    <p:sldId id="319" r:id="rId15"/>
    <p:sldId id="336" r:id="rId16"/>
    <p:sldId id="317" r:id="rId17"/>
    <p:sldId id="337" r:id="rId18"/>
    <p:sldId id="318" r:id="rId19"/>
    <p:sldId id="345" r:id="rId20"/>
    <p:sldId id="338" r:id="rId21"/>
    <p:sldId id="340" r:id="rId22"/>
    <p:sldId id="339" r:id="rId23"/>
    <p:sldId id="320" r:id="rId24"/>
    <p:sldId id="321" r:id="rId25"/>
    <p:sldId id="322" r:id="rId26"/>
    <p:sldId id="323" r:id="rId27"/>
    <p:sldId id="324" r:id="rId28"/>
    <p:sldId id="325" r:id="rId29"/>
    <p:sldId id="326" r:id="rId30"/>
    <p:sldId id="327" r:id="rId31"/>
    <p:sldId id="341" r:id="rId32"/>
    <p:sldId id="342" r:id="rId33"/>
    <p:sldId id="346" r:id="rId34"/>
    <p:sldId id="344" r:id="rId35"/>
    <p:sldId id="34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323" autoAdjust="0"/>
  </p:normalViewPr>
  <p:slideViewPr>
    <p:cSldViewPr snapToObjects="1">
      <p:cViewPr>
        <p:scale>
          <a:sx n="80" d="100"/>
          <a:sy n="80" d="100"/>
        </p:scale>
        <p:origin x="-840" y="-48"/>
      </p:cViewPr>
      <p:guideLst>
        <p:guide orient="horz" pos="2160"/>
        <p:guide pos="2880"/>
      </p:guideLst>
    </p:cSldViewPr>
  </p:slideViewPr>
  <p:outlineViewPr>
    <p:cViewPr>
      <p:scale>
        <a:sx n="33" d="100"/>
        <a:sy n="33" d="100"/>
      </p:scale>
      <p:origin x="258" y="1804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CE63A-5B63-4924-914A-EF4CC94A360C}" type="datetimeFigureOut">
              <a:rPr lang="en-US" smtClean="0"/>
              <a:t>11/19/2015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F9DB1-4BB0-4508-8366-0AB7791FFC92}" type="slidenum">
              <a:rPr lang="en-US" smtClean="0"/>
              <a:t>‹#›</a:t>
            </a:fld>
            <a:endParaRPr lang="en-US"/>
          </a:p>
        </p:txBody>
      </p:sp>
    </p:spTree>
    <p:extLst>
      <p:ext uri="{BB962C8B-B14F-4D97-AF65-F5344CB8AC3E}">
        <p14:creationId xmlns:p14="http://schemas.microsoft.com/office/powerpoint/2010/main" val="72138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F9DB1-4BB0-4508-8366-0AB7791FFC92}" type="slidenum">
              <a:rPr lang="en-US" smtClean="0"/>
              <a:t>1</a:t>
            </a:fld>
            <a:endParaRPr lang="en-US"/>
          </a:p>
        </p:txBody>
      </p:sp>
    </p:spTree>
    <p:extLst>
      <p:ext uri="{BB962C8B-B14F-4D97-AF65-F5344CB8AC3E}">
        <p14:creationId xmlns:p14="http://schemas.microsoft.com/office/powerpoint/2010/main" val="81222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18B41-7E8C-49EA-981F-B881E982BF0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762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18B41-7E8C-49EA-981F-B881E982BF0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1023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18B41-7E8C-49EA-981F-B881E982BF0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99679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18B41-7E8C-49EA-981F-B881E982BF0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456774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18B41-7E8C-49EA-981F-B881E982BF0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01829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08C2A-2EEF-46E9-A44A-0AF2EB5B2AA8}"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510626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08C2A-2EEF-46E9-A44A-0AF2EB5B2AA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51062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A6078E-BEAB-41F2-85B4-9677770C472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288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8B41-7E8C-49EA-981F-B881E982BF0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15448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8B41-7E8C-49EA-981F-B881E982BF0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9977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18B41-7E8C-49EA-981F-B881E982BF0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174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18B41-7E8C-49EA-981F-B881E982BF0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6689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18B41-7E8C-49EA-981F-B881E982BF0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1680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18B41-7E8C-49EA-981F-B881E982BF0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86423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18B41-7E8C-49EA-981F-B881E982BF0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3272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25E5DF-E51E-4FAD-AEFC-7F794C2EACDC}" type="datetime1">
              <a:rPr lang="en-US">
                <a:solidFill>
                  <a:prstClr val="black">
                    <a:tint val="75000"/>
                  </a:prstClr>
                </a:solidFill>
              </a:rPr>
              <a:pPr/>
              <a:t>11/19/2015</a:t>
            </a:fld>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EFE274-1FAF-4CB9-B0B7-FF13389F83F3}" type="slidenum">
              <a:rPr lang="en-US">
                <a:solidFill>
                  <a:prstClr val="black"/>
                </a:solidFill>
              </a:rPr>
              <a:pPr/>
              <a:t>‹#›</a:t>
            </a:fld>
            <a:endParaRPr lang="en-US">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white">
                    <a:lumMod val="85000"/>
                  </a:prstClr>
                </a:solidFill>
              </a:rPr>
              <a:t>© Kent Place School. All Rights Reserved. </a:t>
            </a:r>
          </a:p>
        </p:txBody>
      </p:sp>
    </p:spTree>
    <p:extLst>
      <p:ext uri="{BB962C8B-B14F-4D97-AF65-F5344CB8AC3E}">
        <p14:creationId xmlns:p14="http://schemas.microsoft.com/office/powerpoint/2010/main" val="8054041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7F3610-BDF8-4B8D-9988-CBFFAA47E18B}" type="datetime1">
              <a:rPr lang="en-US">
                <a:solidFill>
                  <a:prstClr val="black">
                    <a:tint val="75000"/>
                  </a:prstClr>
                </a:solidFill>
              </a:rPr>
              <a:pPr/>
              <a:t>11/19/2015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2012 Kent Place School. All Rights Reserved. </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EFE274-1FAF-4CB9-B0B7-FF13389F83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10536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B3AEDD3-375A-4DF4-83C5-257E3F400728}" type="datetime1">
              <a:rPr lang="en-US">
                <a:solidFill>
                  <a:prstClr val="black">
                    <a:tint val="75000"/>
                  </a:prstClr>
                </a:solidFill>
              </a:rPr>
              <a:pPr/>
              <a:t>11/19/2015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2012 Kent Place School. All Rights Reserved. </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EFE274-1FAF-4CB9-B0B7-FF13389F83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901379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A4C391-623B-42BF-8431-04E490B36C6E}" type="datetime1">
              <a:rPr lang="en-US">
                <a:solidFill>
                  <a:prstClr val="black">
                    <a:tint val="75000"/>
                  </a:prstClr>
                </a:solidFill>
              </a:rPr>
              <a:pPr/>
              <a:t>11/19/2015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EFE274-1FAF-4CB9-B0B7-FF13389F83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61124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29327B-F98C-4603-B62F-A88DCD8AE93F}" type="datetime1">
              <a:rPr lang="en-US">
                <a:solidFill>
                  <a:prstClr val="black">
                    <a:tint val="75000"/>
                  </a:prstClr>
                </a:solidFill>
              </a:rPr>
              <a:pPr/>
              <a:t>11/19/2015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85000"/>
                  </a:prstClr>
                </a:solidFill>
              </a:rPr>
              <a:t>© Kent Place School. All Rights Reserved.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3EFE274-1FAF-4CB9-B0B7-FF13389F83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83101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6EF7256-3BC0-4D20-81CE-A25167C9BDA1}" type="datetime1">
              <a:rPr lang="en-US">
                <a:solidFill>
                  <a:prstClr val="black">
                    <a:tint val="75000"/>
                  </a:prstClr>
                </a:solidFill>
              </a:rPr>
              <a:pPr/>
              <a:t>11/19/2015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white">
                    <a:lumMod val="85000"/>
                  </a:prstClr>
                </a:solidFill>
              </a:rPr>
              <a:t>© Kent Place School. All Rights Reserved.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3EFE274-1FAF-4CB9-B0B7-FF13389F83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28017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C23E845-E678-47EE-A843-E28C3B528811}" type="datetime1">
              <a:rPr lang="en-US">
                <a:solidFill>
                  <a:prstClr val="black">
                    <a:tint val="75000"/>
                  </a:prstClr>
                </a:solidFill>
              </a:rPr>
              <a:pPr/>
              <a:t>11/19/2015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white">
                    <a:lumMod val="85000"/>
                  </a:prstClr>
                </a:solidFill>
              </a:rPr>
              <a:t>© 2012 Kent Place School. All Rights Reserved. </a:t>
            </a:r>
            <a:endParaRPr lang="en-US" dirty="0" smtClean="0">
              <a:solidFill>
                <a:prstClr val="white">
                  <a:lumMod val="8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3EFE274-1FAF-4CB9-B0B7-FF13389F83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524577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9F32C54-0F5B-4F7C-9B18-8A4944CA5FA8}" type="datetime1">
              <a:rPr lang="en-US">
                <a:solidFill>
                  <a:prstClr val="black">
                    <a:tint val="75000"/>
                  </a:prstClr>
                </a:solidFill>
              </a:rPr>
              <a:pPr/>
              <a:t>11/19/2015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lumMod val="85000"/>
                  </a:prstClr>
                </a:solidFill>
              </a:rPr>
              <a:t>© 2012 Kent Place School. All Rights Reserved. </a:t>
            </a:r>
            <a:endParaRPr lang="en-US" dirty="0">
              <a:solidFill>
                <a:prstClr val="white">
                  <a:lumMod val="8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3EFE274-1FAF-4CB9-B0B7-FF13389F83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5097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A696A1E-7443-4BCD-A128-071984442FD7}" type="datetime1">
              <a:rPr lang="en-US">
                <a:solidFill>
                  <a:prstClr val="black">
                    <a:tint val="75000"/>
                  </a:prstClr>
                </a:solidFill>
              </a:rPr>
              <a:pPr/>
              <a:t>11/19/2015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3EFE274-1FAF-4CB9-B0B7-FF13389F83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503403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366801-6897-4A09-BF3F-C4D29F11F5B6}" type="datetime1">
              <a:rPr lang="en-US">
                <a:solidFill>
                  <a:prstClr val="black">
                    <a:tint val="75000"/>
                  </a:prstClr>
                </a:solidFill>
              </a:rPr>
              <a:pPr/>
              <a:t>11/19/2015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white">
                    <a:lumMod val="85000"/>
                  </a:prstClr>
                </a:solidFill>
              </a:rPr>
              <a:t>© Kent Place School. All Rights Reserved.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3EFE274-1FAF-4CB9-B0B7-FF13389F83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63465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6B23FE5-750B-4619-AB3B-828F40E5F5E6}" type="datetime1">
              <a:rPr lang="en-US">
                <a:solidFill>
                  <a:prstClr val="black">
                    <a:tint val="75000"/>
                  </a:prstClr>
                </a:solidFill>
              </a:rPr>
              <a:pPr/>
              <a:t>11/19/2015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 2012 Kent Place School. All Rights Reserved. </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3EFE274-1FAF-4CB9-B0B7-FF13389F83F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80727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V="1">
            <a:off x="-114303" y="6293920"/>
            <a:ext cx="8567928" cy="56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rrowheads="1"/>
          </p:cNvPicPr>
          <p:nvPr/>
        </p:nvPicPr>
        <p:blipFill rotWithShape="1">
          <a:blip r:embed="rId14" cstate="print">
            <a:extLst>
              <a:ext uri="{28A0092B-C50C-407E-A947-70E740481C1C}">
                <a14:useLocalDpi xmlns:a14="http://schemas.microsoft.com/office/drawing/2010/main" val="0"/>
              </a:ext>
            </a:extLst>
          </a:blip>
          <a:srcRect l="3823" r="3463"/>
          <a:stretch/>
        </p:blipFill>
        <p:spPr bwMode="auto">
          <a:xfrm>
            <a:off x="8451056" y="6234114"/>
            <a:ext cx="692944" cy="63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057400" y="6356350"/>
            <a:ext cx="4343400" cy="365125"/>
          </a:xfrm>
          <a:prstGeom prst="rect">
            <a:avLst/>
          </a:prstGeom>
        </p:spPr>
        <p:txBody>
          <a:bodyPr vert="horz" lIns="91440" tIns="45720" rIns="91440" bIns="45720" rtlCol="0" anchor="ctr"/>
          <a:lstStyle>
            <a:lvl1pPr algn="ctr">
              <a:defRPr sz="1600">
                <a:solidFill>
                  <a:schemeClr val="bg1">
                    <a:lumMod val="85000"/>
                  </a:schemeClr>
                </a:solidFill>
              </a:defRPr>
            </a:lvl1pPr>
          </a:lstStyle>
          <a:p>
            <a:r>
              <a:rPr lang="en-US" smtClean="0">
                <a:solidFill>
                  <a:prstClr val="white">
                    <a:lumMod val="85000"/>
                  </a:prstClr>
                </a:solidFill>
              </a:rPr>
              <a:t>© 2012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3514204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ediaorchard.com/2013/03/14/journalists-can-stop-debating-the-ethics-of-sponsored-content-its-up-to-audiences-to-deci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uncorp.com.au/corporate/careers/life-at-suncorp/valu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amicus-cloud.com/overview/ethic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hyperlink" Target="http://www.itbdigital.com/opinion/2012/05/15/taking-ethics-into-accou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hyperlink" Target="http://halfpintconsulting.com/whatwedo.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hyperlink" Target="http://www.best-life-solutions.com/2014/01/30/the-secret-to-building-your-ideal-business-and-life/"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27.xml.rels><?xml version="1.0" encoding="UTF-8" standalone="yes"?>
<Relationships xmlns="http://schemas.openxmlformats.org/package/2006/relationships"><Relationship Id="rId3" Type="http://schemas.openxmlformats.org/officeDocument/2006/relationships/hyperlink" Target="http://americanhumanist.org/HNN/details/2014-01-the-ethical-dilemma-who-says-you-cant-be-a-spiritua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hyperlink" Target="http://simplelifestrategies.com/sls-personal-values-successful-livin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lazare@kentplace.org" TargetMode="External"/><Relationship Id="rId2" Type="http://schemas.openxmlformats.org/officeDocument/2006/relationships/hyperlink" Target="mailto:rezachk@kentplace.org"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evanstonian.net/archived-feature/2014/03/10/adderall-abuse/" TargetMode="External"/><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www.wlwt.com/news/rowan-county-kentucky-clerk-kim-davis-releases-statement/35044102" TargetMode="External"/><Relationship Id="rId1" Type="http://schemas.openxmlformats.org/officeDocument/2006/relationships/slideLayout" Target="../slideLayouts/slideLayout2.xml"/><Relationship Id="rId6" Type="http://schemas.openxmlformats.org/officeDocument/2006/relationships/hyperlink" Target="http://wtvr.com/2015/08/12/hillary-clinton-to-hand-over-private-email-server-to-justice-department/" TargetMode="External"/><Relationship Id="rId5" Type="http://schemas.openxmlformats.org/officeDocument/2006/relationships/image" Target="../media/image4.jpeg"/><Relationship Id="rId4" Type="http://schemas.openxmlformats.org/officeDocument/2006/relationships/hyperlink" Target="http://www.newshounds.us/20150715_fox_news_attacks_planned_parenthood_with_dishonest_headline" TargetMode="Externa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478" y="522287"/>
            <a:ext cx="7772400" cy="1241425"/>
          </a:xfrm>
        </p:spPr>
        <p:txBody>
          <a:bodyPr>
            <a:normAutofit fontScale="90000"/>
          </a:bodyPr>
          <a:lstStyle/>
          <a:p>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Ethics 101</a:t>
            </a:r>
            <a:endParaRPr lang="en-US" sz="8000" dirty="0"/>
          </a:p>
        </p:txBody>
      </p:sp>
      <p:sp>
        <p:nvSpPr>
          <p:cNvPr id="3" name="Subtitle 2"/>
          <p:cNvSpPr>
            <a:spLocks noGrp="1"/>
          </p:cNvSpPr>
          <p:nvPr>
            <p:ph type="subTitle" idx="1"/>
          </p:nvPr>
        </p:nvSpPr>
        <p:spPr>
          <a:xfrm>
            <a:off x="716478" y="1958976"/>
            <a:ext cx="7772400" cy="1546224"/>
          </a:xfrm>
        </p:spPr>
        <p:txBody>
          <a:bodyPr>
            <a:normAutofit/>
          </a:bodyPr>
          <a:lstStyle/>
          <a:p>
            <a:r>
              <a:rPr lang="en-US" b="1" dirty="0" smtClean="0">
                <a:solidFill>
                  <a:schemeClr val="tx1"/>
                </a:solidFill>
                <a:latin typeface="Garamond" panose="02020404030301010803" pitchFamily="18" charset="0"/>
              </a:rPr>
              <a:t>Franklin </a:t>
            </a:r>
            <a:r>
              <a:rPr lang="en-US" b="1" dirty="0" smtClean="0">
                <a:solidFill>
                  <a:schemeClr val="tx1"/>
                </a:solidFill>
                <a:latin typeface="Garamond" panose="02020404030301010803" pitchFamily="18" charset="0"/>
              </a:rPr>
              <a:t>Elementary School</a:t>
            </a:r>
          </a:p>
          <a:p>
            <a:r>
              <a:rPr lang="en-US" b="1" dirty="0" smtClean="0">
                <a:solidFill>
                  <a:schemeClr val="tx1"/>
                </a:solidFill>
                <a:latin typeface="Garamond" panose="02020404030301010803" pitchFamily="18" charset="0"/>
              </a:rPr>
              <a:t>November 20, </a:t>
            </a:r>
            <a:r>
              <a:rPr lang="en-US" b="1" dirty="0" smtClean="0">
                <a:solidFill>
                  <a:schemeClr val="tx1"/>
                </a:solidFill>
                <a:latin typeface="Garamond" panose="02020404030301010803" pitchFamily="18" charset="0"/>
              </a:rPr>
              <a:t>2015</a:t>
            </a:r>
          </a:p>
          <a:p>
            <a:endParaRPr lang="en-US" dirty="0" smtClean="0"/>
          </a:p>
        </p:txBody>
      </p:sp>
      <p:sp>
        <p:nvSpPr>
          <p:cNvPr id="4" name="Footer Placeholder 3"/>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smtClean="0">
              <a:solidFill>
                <a:prstClr val="white">
                  <a:lumMod val="85000"/>
                </a:prstClr>
              </a:solidFill>
            </a:endParaRPr>
          </a:p>
        </p:txBody>
      </p:sp>
    </p:spTree>
    <p:extLst>
      <p:ext uri="{BB962C8B-B14F-4D97-AF65-F5344CB8AC3E}">
        <p14:creationId xmlns:p14="http://schemas.microsoft.com/office/powerpoint/2010/main" val="3042010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Three Types of Parenting</a:t>
            </a:r>
            <a:endParaRPr lang="en-US" dirty="0"/>
          </a:p>
        </p:txBody>
      </p:sp>
      <p:sp>
        <p:nvSpPr>
          <p:cNvPr id="3" name="Content Placeholder 2"/>
          <p:cNvSpPr>
            <a:spLocks noGrp="1"/>
          </p:cNvSpPr>
          <p:nvPr>
            <p:ph idx="1"/>
          </p:nvPr>
        </p:nvSpPr>
        <p:spPr/>
        <p:txBody>
          <a:bodyPr/>
          <a:lstStyle/>
          <a:p>
            <a:pPr marL="457200" indent="-457200">
              <a:buFont typeface="Arial" charset="0"/>
              <a:buChar char="•"/>
              <a:defRPr/>
            </a:pPr>
            <a:r>
              <a:rPr lang="en-US" sz="4400" b="1" dirty="0">
                <a:latin typeface="Garamond" panose="02020404030301010803" pitchFamily="18" charset="0"/>
              </a:rPr>
              <a:t>“Helicopter”</a:t>
            </a:r>
          </a:p>
          <a:p>
            <a:pPr marL="0" indent="0">
              <a:buNone/>
              <a:defRPr/>
            </a:pPr>
            <a:endParaRPr lang="en-US" sz="4400" b="1" dirty="0">
              <a:latin typeface="Garamond" panose="02020404030301010803" pitchFamily="18" charset="0"/>
            </a:endParaRPr>
          </a:p>
          <a:p>
            <a:pPr marL="457200" indent="-457200">
              <a:buFont typeface="Arial" charset="0"/>
              <a:buChar char="•"/>
              <a:defRPr/>
            </a:pPr>
            <a:r>
              <a:rPr lang="en-US" sz="4400" b="1" dirty="0">
                <a:latin typeface="Garamond" panose="02020404030301010803" pitchFamily="18" charset="0"/>
              </a:rPr>
              <a:t>“Lawnmower”</a:t>
            </a:r>
          </a:p>
          <a:p>
            <a:pPr marL="457200" indent="-457200">
              <a:buFont typeface="Arial" charset="0"/>
              <a:buChar char="•"/>
              <a:defRPr/>
            </a:pPr>
            <a:endParaRPr lang="en-US" sz="4400" b="1" dirty="0">
              <a:latin typeface="Garamond" panose="02020404030301010803" pitchFamily="18" charset="0"/>
            </a:endParaRPr>
          </a:p>
          <a:p>
            <a:pPr marL="457200" indent="-457200">
              <a:buFont typeface="Arial" charset="0"/>
              <a:buChar char="•"/>
              <a:defRPr/>
            </a:pPr>
            <a:r>
              <a:rPr lang="en-US" sz="4400" b="1" dirty="0">
                <a:latin typeface="Garamond" panose="02020404030301010803" pitchFamily="18" charset="0"/>
              </a:rPr>
              <a:t>“Ethical”</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3060773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Case Study: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Balleyville</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High School</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latin typeface="Garamond" panose="02020404030301010803" pitchFamily="18" charset="0"/>
              </a:rPr>
              <a:t>The mood at </a:t>
            </a:r>
            <a:r>
              <a:rPr lang="en-US" sz="2400" b="1" dirty="0" err="1" smtClean="0">
                <a:latin typeface="Garamond" panose="02020404030301010803" pitchFamily="18" charset="0"/>
              </a:rPr>
              <a:t>Balleyville</a:t>
            </a:r>
            <a:r>
              <a:rPr lang="en-US" sz="2400" b="1" dirty="0" smtClean="0">
                <a:latin typeface="Garamond" panose="02020404030301010803" pitchFamily="18" charset="0"/>
              </a:rPr>
              <a:t> High School is tense with anticipation.  For the first time in many, many years, the varsity basketball team has made it to the state semifinals.  The community is excited, too, and everyone is making plans to attend the big event next Saturday night.</a:t>
            </a:r>
          </a:p>
          <a:p>
            <a:pPr marL="0" indent="0">
              <a:buNone/>
            </a:pPr>
            <a:endParaRPr lang="en-US" sz="2400" b="1" dirty="0">
              <a:latin typeface="Garamond" panose="02020404030301010803" pitchFamily="18" charset="0"/>
            </a:endParaRPr>
          </a:p>
          <a:p>
            <a:pPr marL="0" indent="0">
              <a:buNone/>
            </a:pPr>
            <a:r>
              <a:rPr lang="en-US" sz="2400" b="1" dirty="0" smtClean="0">
                <a:latin typeface="Garamond" panose="02020404030301010803" pitchFamily="18" charset="0"/>
              </a:rPr>
              <a:t>Mr. Smith, the varsity coach, has been waiting for years to field such a team.  Speed, teamwork, balance: They’ve got it all.  Only one more week to practice, he tells his team, and not a rule can be broken.  Everyone must be at practice each night at the regularly scheduled time – No exceptions!</a:t>
            </a:r>
            <a:endParaRPr lang="en-US" sz="2400" b="1" dirty="0">
              <a:latin typeface="Garamond" panose="02020404030301010803" pitchFamily="18" charset="0"/>
            </a:endParaRPr>
          </a:p>
        </p:txBody>
      </p:sp>
      <p:sp>
        <p:nvSpPr>
          <p:cNvPr id="4" name="Footer Placeholder 3"/>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4067599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Case Study: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Balleyville</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High School</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latin typeface="Garamond" panose="02020404030301010803" pitchFamily="18" charset="0"/>
              </a:rPr>
              <a:t>Brad and Mike are two of the team’s starters.  From their perspective, they’re indispensable to the team, the guys who will bring </a:t>
            </a:r>
            <a:r>
              <a:rPr lang="en-US" sz="2400" b="1" dirty="0" err="1" smtClean="0">
                <a:latin typeface="Garamond" panose="02020404030301010803" pitchFamily="18" charset="0"/>
              </a:rPr>
              <a:t>Balleyville</a:t>
            </a:r>
            <a:r>
              <a:rPr lang="en-US" sz="2400" b="1" dirty="0" smtClean="0">
                <a:latin typeface="Garamond" panose="02020404030301010803" pitchFamily="18" charset="0"/>
              </a:rPr>
              <a:t> to victory.  They decide – why, we’ll never know – to show up an hour late to the next day’s practice.</a:t>
            </a:r>
          </a:p>
          <a:p>
            <a:pPr marL="0" indent="0">
              <a:buNone/>
            </a:pPr>
            <a:endParaRPr lang="en-US" sz="2400" b="1" dirty="0">
              <a:latin typeface="Garamond" panose="02020404030301010803" pitchFamily="18" charset="0"/>
            </a:endParaRPr>
          </a:p>
          <a:p>
            <a:pPr marL="0" indent="0">
              <a:buNone/>
            </a:pPr>
            <a:r>
              <a:rPr lang="en-US" sz="2400" b="1" dirty="0" smtClean="0">
                <a:latin typeface="Garamond" panose="02020404030301010803" pitchFamily="18" charset="0"/>
              </a:rPr>
              <a:t>Mr. Smith is furious.  They have deliberately disobeyed his orders.  The rule says that they should be suspended for one full week.  If he follows the rule, Brad and Mike will not play in the semifinals.  But the whole team is depending on them.  What should Mr. Smith do?</a:t>
            </a:r>
            <a:endParaRPr lang="en-US" sz="2400" b="1" dirty="0">
              <a:latin typeface="Garamond" panose="02020404030301010803" pitchFamily="18" charset="0"/>
            </a:endParaRPr>
          </a:p>
        </p:txBody>
      </p:sp>
      <p:sp>
        <p:nvSpPr>
          <p:cNvPr id="4" name="Footer Placeholder 3"/>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1534360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3124200"/>
          </a:xfrm>
        </p:spPr>
        <p:txBody>
          <a:bodyPr>
            <a:noAutofit/>
          </a:bodyPr>
          <a:lstStyle/>
          <a:p>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Ethical Dilemma </a:t>
            </a:r>
            <a:b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 </a:t>
            </a:r>
            <a:b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Moral Dilemma?</a:t>
            </a:r>
            <a:endParaRPr lang="en-US" sz="7200" dirty="0"/>
          </a:p>
        </p:txBody>
      </p:sp>
      <p:sp>
        <p:nvSpPr>
          <p:cNvPr id="4" name="Footer Placeholder 3"/>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488725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14400"/>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Ethics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dirty="0"/>
          </a:p>
        </p:txBody>
      </p:sp>
      <p:sp>
        <p:nvSpPr>
          <p:cNvPr id="3" name="Content Placeholder 2"/>
          <p:cNvSpPr>
            <a:spLocks noGrp="1"/>
          </p:cNvSpPr>
          <p:nvPr>
            <p:ph idx="1"/>
          </p:nvPr>
        </p:nvSpPr>
        <p:spPr>
          <a:xfrm>
            <a:off x="381000" y="914400"/>
            <a:ext cx="8302831" cy="2985655"/>
          </a:xfrm>
        </p:spPr>
        <p:txBody>
          <a:bodyPr>
            <a:normAutofit fontScale="92500" lnSpcReduction="10000"/>
          </a:bodyPr>
          <a:lstStyle/>
          <a:p>
            <a:pPr marL="0" indent="0" algn="ctr">
              <a:buNone/>
            </a:pPr>
            <a:endParaRPr lang="en-US" dirty="0" smtClean="0"/>
          </a:p>
          <a:p>
            <a:pPr marL="0" indent="0" algn="just">
              <a:buNone/>
              <a:defRPr/>
            </a:pPr>
            <a:r>
              <a:rPr lang="en-US" sz="2800" b="1" dirty="0" smtClean="0">
                <a:latin typeface="Garamond" panose="02020404030301010803" pitchFamily="18" charset="0"/>
              </a:rPr>
              <a:t>“A </a:t>
            </a:r>
            <a:r>
              <a:rPr lang="en-US" sz="2800" b="1" dirty="0">
                <a:latin typeface="Garamond" panose="02020404030301010803" pitchFamily="18" charset="0"/>
              </a:rPr>
              <a:t>system of moral principles; the branch of philosophy dealing with human values and moral conduct.  The science of moral duty or the science of ideal human character</a:t>
            </a:r>
            <a:r>
              <a:rPr lang="en-US" sz="2800" b="1" dirty="0" smtClean="0">
                <a:latin typeface="Garamond" panose="02020404030301010803" pitchFamily="18" charset="0"/>
              </a:rPr>
              <a:t>.”</a:t>
            </a:r>
            <a:endParaRPr lang="en-US" sz="2800" b="1" dirty="0">
              <a:latin typeface="Garamond" panose="02020404030301010803" pitchFamily="18" charset="0"/>
            </a:endParaRPr>
          </a:p>
          <a:p>
            <a:pPr marL="0" indent="0">
              <a:buNone/>
            </a:pPr>
            <a:endParaRPr lang="en-US" dirty="0"/>
          </a:p>
          <a:p>
            <a:pPr marL="0" indent="0">
              <a:buNone/>
            </a:pPr>
            <a:r>
              <a:rPr lang="en-US" sz="1800" dirty="0" smtClean="0"/>
              <a:t>In </a:t>
            </a:r>
            <a:r>
              <a:rPr lang="en-US" sz="1800" dirty="0"/>
              <a:t>Search of Ethics: Conversations with Men and Women of Character (</a:t>
            </a:r>
            <a:r>
              <a:rPr lang="en-US" sz="1800" dirty="0" err="1"/>
              <a:t>Marella</a:t>
            </a:r>
            <a:r>
              <a:rPr lang="en-US" sz="1800" dirty="0"/>
              <a:t>), 2001</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pic>
        <p:nvPicPr>
          <p:cNvPr id="6146" name="Picture 2" descr="http://www.mediaorchard.com/wp-content/uploads/2013/03/Sponsored-Content-Ethics-Inbound-Marketin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900055"/>
            <a:ext cx="4760025" cy="235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09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“Doing” Ethics</a:t>
            </a:r>
            <a:endParaRPr lang="en-US" dirty="0"/>
          </a:p>
        </p:txBody>
      </p:sp>
      <p:sp>
        <p:nvSpPr>
          <p:cNvPr id="3" name="Content Placeholder 2"/>
          <p:cNvSpPr>
            <a:spLocks noGrp="1"/>
          </p:cNvSpPr>
          <p:nvPr>
            <p:ph idx="1"/>
          </p:nvPr>
        </p:nvSpPr>
        <p:spPr>
          <a:xfrm>
            <a:off x="457200" y="1676401"/>
            <a:ext cx="8229600" cy="4038600"/>
          </a:xfrm>
        </p:spPr>
        <p:txBody>
          <a:bodyPr>
            <a:normAutofit/>
          </a:bodyPr>
          <a:lstStyle/>
          <a:p>
            <a:pPr marL="0" indent="0" algn="ctr">
              <a:buNone/>
            </a:pPr>
            <a:r>
              <a:rPr lang="en-US" sz="6600" b="1" dirty="0" smtClean="0">
                <a:latin typeface="Garamond" panose="02020404030301010803" pitchFamily="18" charset="0"/>
              </a:rPr>
              <a:t>A “Process” </a:t>
            </a:r>
          </a:p>
          <a:p>
            <a:pPr marL="0" indent="0" algn="ctr">
              <a:buNone/>
            </a:pPr>
            <a:r>
              <a:rPr lang="en-US" sz="6600" b="1" dirty="0" smtClean="0">
                <a:latin typeface="Garamond" panose="02020404030301010803" pitchFamily="18" charset="0"/>
              </a:rPr>
              <a:t>and </a:t>
            </a:r>
          </a:p>
          <a:p>
            <a:pPr marL="0" indent="0" algn="ctr">
              <a:buNone/>
            </a:pPr>
            <a:r>
              <a:rPr lang="en-US" sz="6600" b="1" dirty="0" smtClean="0">
                <a:latin typeface="Garamond" panose="02020404030301010803" pitchFamily="18" charset="0"/>
              </a:rPr>
              <a:t>a “Practice”</a:t>
            </a:r>
            <a:endParaRPr lang="en-US" sz="6600" b="1" dirty="0">
              <a:latin typeface="Garamond" panose="02020404030301010803" pitchFamily="18" charset="0"/>
            </a:endParaRPr>
          </a:p>
        </p:txBody>
      </p:sp>
      <p:sp>
        <p:nvSpPr>
          <p:cNvPr id="4" name="Footer Placeholder 3"/>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3489286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are Values?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dirty="0"/>
          </a:p>
        </p:txBody>
      </p:sp>
      <p:sp>
        <p:nvSpPr>
          <p:cNvPr id="3" name="Content Placeholder 2"/>
          <p:cNvSpPr>
            <a:spLocks noGrp="1"/>
          </p:cNvSpPr>
          <p:nvPr>
            <p:ph idx="1"/>
          </p:nvPr>
        </p:nvSpPr>
        <p:spPr>
          <a:xfrm>
            <a:off x="457200" y="1219200"/>
            <a:ext cx="8229600" cy="4648200"/>
          </a:xfrm>
        </p:spPr>
        <p:txBody>
          <a:bodyPr>
            <a:normAutofit fontScale="70000" lnSpcReduction="20000"/>
          </a:bodyPr>
          <a:lstStyle/>
          <a:p>
            <a:pPr marL="0" indent="0" algn="ctr">
              <a:buNone/>
            </a:pPr>
            <a:endParaRPr lang="en-US" dirty="0" smtClean="0"/>
          </a:p>
          <a:p>
            <a:pPr algn="ctr">
              <a:spcBef>
                <a:spcPct val="0"/>
              </a:spcBef>
              <a:buNone/>
            </a:pPr>
            <a:r>
              <a:rPr lang="en-US" altLang="en-US" sz="4200" b="1" dirty="0">
                <a:latin typeface="Garamond" pitchFamily="18" charset="0"/>
              </a:rPr>
              <a:t>“something (principle, quality, or entity) intrinsically desirable or valuable</a:t>
            </a:r>
            <a:r>
              <a:rPr lang="en-US" altLang="en-US" sz="4200" b="1" dirty="0" smtClean="0">
                <a:latin typeface="Garamond" pitchFamily="18" charset="0"/>
              </a:rPr>
              <a:t>”</a:t>
            </a:r>
          </a:p>
          <a:p>
            <a:pPr algn="ctr">
              <a:spcBef>
                <a:spcPct val="0"/>
              </a:spcBef>
              <a:buNone/>
            </a:pPr>
            <a:endParaRPr lang="en-US" altLang="en-US" sz="3300" b="1" dirty="0">
              <a:latin typeface="Garamond" pitchFamily="18" charset="0"/>
            </a:endParaRPr>
          </a:p>
          <a:p>
            <a:pPr algn="ctr">
              <a:spcBef>
                <a:spcPct val="0"/>
              </a:spcBef>
              <a:buNone/>
            </a:pPr>
            <a:r>
              <a:rPr lang="en-US" altLang="en-US" sz="2800" b="1" dirty="0">
                <a:latin typeface="Garamond" pitchFamily="18" charset="0"/>
              </a:rPr>
              <a:t>Webster’s 3</a:t>
            </a:r>
            <a:r>
              <a:rPr lang="en-US" altLang="en-US" sz="2800" b="1" baseline="30000" dirty="0">
                <a:latin typeface="Garamond" pitchFamily="18" charset="0"/>
              </a:rPr>
              <a:t>rd</a:t>
            </a:r>
            <a:r>
              <a:rPr lang="en-US" altLang="en-US" sz="2800" b="1" dirty="0">
                <a:latin typeface="Garamond" pitchFamily="18" charset="0"/>
              </a:rPr>
              <a:t> New International Edition</a:t>
            </a:r>
          </a:p>
          <a:p>
            <a:pPr algn="ctr">
              <a:spcBef>
                <a:spcPct val="0"/>
              </a:spcBef>
              <a:buNone/>
            </a:pPr>
            <a:endParaRPr lang="en-US" altLang="en-US" sz="3300" b="1" dirty="0">
              <a:latin typeface="Garamond" pitchFamily="18" charset="0"/>
            </a:endParaRPr>
          </a:p>
          <a:p>
            <a:pPr marL="0" indent="0" algn="ctr">
              <a:buNone/>
            </a:pPr>
            <a:endParaRPr lang="en-US" sz="3300" b="1" dirty="0" smtClean="0">
              <a:latin typeface="Garamond" panose="02020404030301010803" pitchFamily="18" charset="0"/>
            </a:endParaRPr>
          </a:p>
          <a:p>
            <a:pPr marL="0" indent="0" algn="ctr">
              <a:buNone/>
            </a:pPr>
            <a:endParaRPr lang="en-US" sz="3300" b="1" dirty="0">
              <a:latin typeface="Garamond" panose="02020404030301010803" pitchFamily="18" charset="0"/>
            </a:endParaRPr>
          </a:p>
          <a:p>
            <a:pPr marL="0" indent="0" algn="ctr">
              <a:buNone/>
            </a:pPr>
            <a:r>
              <a:rPr lang="en-US" sz="4200" b="1" dirty="0" smtClean="0">
                <a:latin typeface="Garamond" panose="02020404030301010803" pitchFamily="18" charset="0"/>
              </a:rPr>
              <a:t>“</a:t>
            </a:r>
            <a:r>
              <a:rPr lang="en-US" sz="4200" b="1" dirty="0">
                <a:latin typeface="Garamond" panose="02020404030301010803" pitchFamily="18" charset="0"/>
              </a:rPr>
              <a:t>A value is a personal or societal belief based on…what is considered important. They are tangible or intangible, and something to live by</a:t>
            </a:r>
            <a:r>
              <a:rPr lang="en-US" sz="4200" b="1" dirty="0" smtClean="0">
                <a:latin typeface="Garamond" panose="02020404030301010803" pitchFamily="18" charset="0"/>
              </a:rPr>
              <a:t>.”</a:t>
            </a:r>
          </a:p>
          <a:p>
            <a:pPr marL="0" indent="0" algn="ctr">
              <a:buNone/>
            </a:pPr>
            <a:endParaRPr lang="en-US" sz="4200" b="1" dirty="0">
              <a:latin typeface="Garamond" panose="02020404030301010803" pitchFamily="18" charset="0"/>
            </a:endParaRPr>
          </a:p>
          <a:p>
            <a:pPr marL="457200" lvl="1" indent="0" algn="ctr">
              <a:buNone/>
            </a:pPr>
            <a:r>
              <a:rPr lang="en-US" b="1" dirty="0">
                <a:latin typeface="Garamond" panose="02020404030301010803" pitchFamily="18" charset="0"/>
              </a:rPr>
              <a:t>Dr. </a:t>
            </a:r>
            <a:r>
              <a:rPr lang="en-US" b="1" dirty="0" err="1">
                <a:latin typeface="Garamond" panose="02020404030301010803" pitchFamily="18" charset="0"/>
              </a:rPr>
              <a:t>Rezach’s</a:t>
            </a:r>
            <a:r>
              <a:rPr lang="en-US" b="1" dirty="0">
                <a:latin typeface="Garamond" panose="02020404030301010803" pitchFamily="18" charset="0"/>
              </a:rPr>
              <a:t> Ethics Class, Spring 2007</a:t>
            </a:r>
          </a:p>
          <a:p>
            <a:endParaRPr lang="en-US" dirty="0"/>
          </a:p>
        </p:txBody>
      </p:sp>
      <p:sp>
        <p:nvSpPr>
          <p:cNvPr id="4" name="Footer Placeholder 3"/>
          <p:cNvSpPr>
            <a:spLocks noGrp="1"/>
          </p:cNvSpPr>
          <p:nvPr>
            <p:ph type="ftr" sz="quarter" idx="11"/>
          </p:nvPr>
        </p:nvSpPr>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218492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ctr">
              <a:defRPr/>
            </a:pPr>
            <a:r>
              <a:rPr lang="en-US" sz="6600" b="1" dirty="0">
                <a:latin typeface="Garamond" panose="02020404030301010803" pitchFamily="18" charset="0"/>
              </a:rPr>
              <a:t>Truth/Honesty</a:t>
            </a:r>
          </a:p>
          <a:p>
            <a:pPr algn="ctr">
              <a:defRPr/>
            </a:pPr>
            <a:r>
              <a:rPr lang="en-US" sz="6600" b="1" dirty="0">
                <a:latin typeface="Garamond" panose="02020404030301010803" pitchFamily="18" charset="0"/>
              </a:rPr>
              <a:t>Responsibility</a:t>
            </a:r>
          </a:p>
          <a:p>
            <a:pPr algn="ctr">
              <a:defRPr/>
            </a:pPr>
            <a:r>
              <a:rPr lang="en-US" sz="6600" b="1" dirty="0">
                <a:latin typeface="Garamond" panose="02020404030301010803" pitchFamily="18" charset="0"/>
              </a:rPr>
              <a:t>Respect </a:t>
            </a:r>
            <a:br>
              <a:rPr lang="en-US" sz="6600" b="1" dirty="0">
                <a:latin typeface="Garamond" panose="02020404030301010803" pitchFamily="18" charset="0"/>
              </a:rPr>
            </a:br>
            <a:r>
              <a:rPr lang="en-US" sz="4800" dirty="0">
                <a:latin typeface="Garamond" panose="02020404030301010803" pitchFamily="18" charset="0"/>
              </a:rPr>
              <a:t/>
            </a:r>
            <a:br>
              <a:rPr lang="en-US" sz="4800" dirty="0">
                <a:latin typeface="Garamond" panose="02020404030301010803" pitchFamily="18" charset="0"/>
              </a:rPr>
            </a:br>
            <a:r>
              <a:rPr lang="en-US" dirty="0">
                <a:latin typeface="Garamond" panose="02020404030301010803" pitchFamily="18" charset="0"/>
              </a:rPr>
              <a:t/>
            </a:r>
            <a:br>
              <a:rPr lang="en-US" dirty="0">
                <a:latin typeface="Garamond" panose="02020404030301010803" pitchFamily="18" charset="0"/>
              </a:rPr>
            </a:br>
            <a:r>
              <a:rPr lang="en-US" dirty="0">
                <a:latin typeface="Garamond" panose="02020404030301010803" pitchFamily="18" charset="0"/>
              </a:rPr>
              <a:t>Source: Institute for Global Ethics, 2009</a:t>
            </a:r>
          </a:p>
          <a:p>
            <a:pPr marL="0" indent="0">
              <a:buNone/>
            </a:pPr>
            <a:endParaRPr lang="en-US" dirty="0">
              <a:latin typeface="Garamond" panose="02020404030301010803" pitchFamily="18" charset="0"/>
            </a:endParaRPr>
          </a:p>
        </p:txBody>
      </p:sp>
      <p:sp>
        <p:nvSpPr>
          <p:cNvPr id="4" name="Footer Placeholder 3"/>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817888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Values</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dirty="0"/>
          </a:p>
        </p:txBody>
      </p:sp>
      <p:sp>
        <p:nvSpPr>
          <p:cNvPr id="4" name="Content Placeholder 3"/>
          <p:cNvSpPr>
            <a:spLocks noGrp="1"/>
          </p:cNvSpPr>
          <p:nvPr>
            <p:ph sz="half" idx="1"/>
          </p:nvPr>
        </p:nvSpPr>
        <p:spPr/>
        <p:txBody>
          <a:bodyPr>
            <a:normAutofit fontScale="92500" lnSpcReduction="10000"/>
          </a:bodyPr>
          <a:lstStyle/>
          <a:p>
            <a:pPr marL="0" indent="0">
              <a:buNone/>
            </a:pPr>
            <a:r>
              <a:rPr lang="en-US" dirty="0"/>
              <a:t>Honesty</a:t>
            </a:r>
          </a:p>
          <a:p>
            <a:pPr marL="0" indent="0">
              <a:buNone/>
            </a:pPr>
            <a:r>
              <a:rPr lang="en-US" dirty="0"/>
              <a:t>Trustworthiness</a:t>
            </a:r>
          </a:p>
          <a:p>
            <a:pPr marL="0" indent="0">
              <a:buNone/>
            </a:pPr>
            <a:r>
              <a:rPr lang="en-US" dirty="0"/>
              <a:t>Integrity</a:t>
            </a:r>
          </a:p>
          <a:p>
            <a:pPr marL="0" indent="0">
              <a:buNone/>
            </a:pPr>
            <a:r>
              <a:rPr lang="en-US" dirty="0"/>
              <a:t>Promise-keeping</a:t>
            </a:r>
          </a:p>
          <a:p>
            <a:pPr marL="0" indent="0">
              <a:buNone/>
            </a:pPr>
            <a:r>
              <a:rPr lang="en-US" dirty="0"/>
              <a:t>Accountability</a:t>
            </a:r>
          </a:p>
          <a:p>
            <a:pPr marL="0" indent="0">
              <a:buNone/>
            </a:pPr>
            <a:r>
              <a:rPr lang="en-US" dirty="0"/>
              <a:t>Loyalty</a:t>
            </a:r>
          </a:p>
          <a:p>
            <a:pPr marL="0" indent="0">
              <a:buNone/>
            </a:pPr>
            <a:r>
              <a:rPr lang="en-US" dirty="0"/>
              <a:t>Justice</a:t>
            </a:r>
          </a:p>
          <a:p>
            <a:pPr marL="0" indent="0">
              <a:buNone/>
            </a:pPr>
            <a:r>
              <a:rPr lang="en-US" dirty="0" smtClean="0"/>
              <a:t>Autonomy</a:t>
            </a:r>
          </a:p>
          <a:p>
            <a:pPr marL="0" indent="0">
              <a:buNone/>
            </a:pPr>
            <a:r>
              <a:rPr lang="en-US" dirty="0" smtClean="0"/>
              <a:t>Privacy</a:t>
            </a:r>
          </a:p>
          <a:p>
            <a:pPr marL="0" indent="0">
              <a:buNone/>
            </a:pPr>
            <a:r>
              <a:rPr lang="en-US" dirty="0" smtClean="0"/>
              <a:t>Safety</a:t>
            </a:r>
            <a:endParaRPr lang="en-US" dirty="0"/>
          </a:p>
        </p:txBody>
      </p:sp>
      <p:sp>
        <p:nvSpPr>
          <p:cNvPr id="5" name="Content Placeholder 4"/>
          <p:cNvSpPr>
            <a:spLocks noGrp="1"/>
          </p:cNvSpPr>
          <p:nvPr>
            <p:ph sz="half" idx="2"/>
          </p:nvPr>
        </p:nvSpPr>
        <p:spPr/>
        <p:txBody>
          <a:bodyPr>
            <a:normAutofit fontScale="92500" lnSpcReduction="10000"/>
          </a:bodyPr>
          <a:lstStyle/>
          <a:p>
            <a:pPr marL="0" indent="0" algn="r">
              <a:buNone/>
            </a:pPr>
            <a:r>
              <a:rPr lang="en-US" dirty="0" smtClean="0"/>
              <a:t>Security</a:t>
            </a:r>
          </a:p>
          <a:p>
            <a:pPr marL="0" indent="0" algn="r">
              <a:buNone/>
            </a:pPr>
            <a:r>
              <a:rPr lang="en-US" dirty="0" smtClean="0"/>
              <a:t>Equality</a:t>
            </a:r>
            <a:endParaRPr lang="en-US" dirty="0"/>
          </a:p>
          <a:p>
            <a:pPr marL="0" indent="0" algn="r">
              <a:buNone/>
            </a:pPr>
            <a:r>
              <a:rPr lang="en-US" dirty="0"/>
              <a:t>Fairness</a:t>
            </a:r>
          </a:p>
          <a:p>
            <a:pPr marL="0" indent="0" algn="r">
              <a:buNone/>
            </a:pPr>
            <a:r>
              <a:rPr lang="en-US" dirty="0"/>
              <a:t>Respect</a:t>
            </a:r>
          </a:p>
          <a:p>
            <a:pPr marL="0" indent="0" algn="r">
              <a:buNone/>
            </a:pPr>
            <a:r>
              <a:rPr lang="en-US" dirty="0"/>
              <a:t>Responsibility</a:t>
            </a:r>
          </a:p>
          <a:p>
            <a:pPr marL="0" indent="0" algn="r">
              <a:buNone/>
            </a:pPr>
            <a:r>
              <a:rPr lang="en-US" dirty="0"/>
              <a:t>Service</a:t>
            </a:r>
          </a:p>
          <a:p>
            <a:pPr marL="0" indent="0" algn="r">
              <a:buNone/>
            </a:pPr>
            <a:r>
              <a:rPr lang="en-US" dirty="0"/>
              <a:t>Compassion</a:t>
            </a:r>
          </a:p>
          <a:p>
            <a:pPr marL="0" indent="0" algn="r">
              <a:buNone/>
            </a:pPr>
            <a:r>
              <a:rPr lang="en-US" dirty="0"/>
              <a:t>Friendship</a:t>
            </a:r>
          </a:p>
          <a:p>
            <a:pPr marL="0" indent="0" algn="r">
              <a:buNone/>
            </a:pPr>
            <a:r>
              <a:rPr lang="en-US" dirty="0" smtClean="0"/>
              <a:t>Independence</a:t>
            </a:r>
          </a:p>
          <a:p>
            <a:pPr marL="0" indent="0" algn="r">
              <a:buNone/>
            </a:pPr>
            <a:r>
              <a:rPr lang="en-US" dirty="0" smtClean="0"/>
              <a:t>Authenticity</a:t>
            </a:r>
            <a:endParaRPr lang="en-US" dirty="0"/>
          </a:p>
          <a:p>
            <a:pPr algn="r"/>
            <a:endParaRPr lang="en-US" dirty="0"/>
          </a:p>
        </p:txBody>
      </p:sp>
      <p:sp>
        <p:nvSpPr>
          <p:cNvPr id="3" name="Footer Placeholder 2"/>
          <p:cNvSpPr>
            <a:spLocks noGrp="1"/>
          </p:cNvSpPr>
          <p:nvPr>
            <p:ph type="ftr" sz="quarter" idx="11"/>
          </p:nvPr>
        </p:nvSpPr>
        <p:spPr/>
        <p:txBody>
          <a:bodyPr/>
          <a:lstStyle/>
          <a:p>
            <a:r>
              <a:rPr lang="en-US" dirty="0" smtClean="0">
                <a:solidFill>
                  <a:prstClr val="white">
                    <a:lumMod val="85000"/>
                  </a:prstClr>
                </a:solidFill>
              </a:rPr>
              <a:t>© Kent Place School. All Rights Reserved. </a:t>
            </a:r>
          </a:p>
        </p:txBody>
      </p:sp>
      <p:pic>
        <p:nvPicPr>
          <p:cNvPr id="4098" name="Picture 2" descr="http://www.suncorp.com.au/sites/default/files/suncorp/careers/images/suncorp_values.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264" y="2057400"/>
            <a:ext cx="3593871" cy="313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666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895600"/>
          </a:xfrm>
        </p:spPr>
        <p:txBody>
          <a:bodyPr>
            <a:normAutofit fontScale="90000"/>
          </a:bodyPr>
          <a:lstStyle/>
          <a:p>
            <a: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a:t>
            </a:r>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Are </a:t>
            </a:r>
            <a: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t>
            </a:r>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our </a:t>
            </a:r>
            <a:b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Top 3 </a:t>
            </a:r>
            <a:b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Personal Values</a:t>
            </a:r>
            <a: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b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6600" dirty="0"/>
          </a:p>
        </p:txBody>
      </p:sp>
      <p:sp>
        <p:nvSpPr>
          <p:cNvPr id="5" name="Footer Placeholder 4"/>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smtClean="0">
              <a:solidFill>
                <a:prstClr val="white">
                  <a:lumMod val="85000"/>
                </a:prstClr>
              </a:solidFill>
            </a:endParaRPr>
          </a:p>
        </p:txBody>
      </p:sp>
    </p:spTree>
    <p:extLst>
      <p:ext uri="{BB962C8B-B14F-4D97-AF65-F5344CB8AC3E}">
        <p14:creationId xmlns:p14="http://schemas.microsoft.com/office/powerpoint/2010/main" val="77102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marL="0" indent="0">
              <a:buNone/>
            </a:pPr>
            <a:endParaRPr lang="en-US" b="1" dirty="0" smtClean="0">
              <a:ln w="11430">
                <a:solidFill>
                  <a:schemeClr val="tx1"/>
                </a:solidFill>
              </a:ln>
            </a:endParaRPr>
          </a:p>
        </p:txBody>
      </p:sp>
      <p:sp>
        <p:nvSpPr>
          <p:cNvPr id="4" name="Footer Placeholder 3"/>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a:solidFill>
                <a:prstClr val="white">
                  <a:lumMod val="85000"/>
                </a:prstClr>
              </a:solidFill>
            </a:endParaRPr>
          </a:p>
        </p:txBody>
      </p:sp>
      <p:sp>
        <p:nvSpPr>
          <p:cNvPr id="6" name="TextBox 5"/>
          <p:cNvSpPr txBox="1"/>
          <p:nvPr/>
        </p:nvSpPr>
        <p:spPr>
          <a:xfrm>
            <a:off x="892629" y="457200"/>
            <a:ext cx="7543800" cy="830997"/>
          </a:xfrm>
          <a:prstGeom prst="rect">
            <a:avLst/>
          </a:prstGeom>
          <a:noFill/>
        </p:spPr>
        <p:txBody>
          <a:bodyPr wrap="square" rtlCol="0">
            <a:spAutoFit/>
          </a:bodyPr>
          <a:lstStyle/>
          <a:p>
            <a:pPr algn="ct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Our Mission</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0" y="1288197"/>
            <a:ext cx="8839200" cy="2846933"/>
          </a:xfrm>
          <a:prstGeom prst="rect">
            <a:avLst/>
          </a:prstGeom>
        </p:spPr>
        <p:txBody>
          <a:bodyPr wrap="square">
            <a:spAutoFit/>
          </a:bodyPr>
          <a:lstStyle/>
          <a:p>
            <a:pPr algn="ctr"/>
            <a:r>
              <a:rPr lang="en-US" altLang="en-US" b="1" dirty="0">
                <a:solidFill>
                  <a:schemeClr val="bg1"/>
                </a:solidFill>
                <a:latin typeface="Garamond" pitchFamily="18" charset="0"/>
              </a:rPr>
              <a:t>Our Mission</a:t>
            </a:r>
            <a:r>
              <a:rPr lang="en-US" altLang="en-US" sz="100" b="1" dirty="0">
                <a:solidFill>
                  <a:schemeClr val="bg1"/>
                </a:solidFill>
                <a:latin typeface="Garamond" pitchFamily="18" charset="0"/>
              </a:rPr>
              <a:t/>
            </a:r>
            <a:br>
              <a:rPr lang="en-US" altLang="en-US" sz="100" b="1" dirty="0">
                <a:solidFill>
                  <a:schemeClr val="bg1"/>
                </a:solidFill>
                <a:latin typeface="Garamond" pitchFamily="18" charset="0"/>
              </a:rPr>
            </a:br>
            <a:r>
              <a:rPr lang="en-US" altLang="en-US" sz="100" dirty="0">
                <a:solidFill>
                  <a:schemeClr val="bg1"/>
                </a:solidFill>
                <a:latin typeface="Garamond" pitchFamily="18" charset="0"/>
              </a:rPr>
              <a:t/>
            </a:r>
            <a:br>
              <a:rPr lang="en-US" altLang="en-US" sz="100" dirty="0">
                <a:solidFill>
                  <a:schemeClr val="bg1"/>
                </a:solidFill>
                <a:latin typeface="Garamond" pitchFamily="18" charset="0"/>
              </a:rPr>
            </a:br>
            <a:r>
              <a:rPr lang="en-US" altLang="en-US" sz="4000" b="1" dirty="0">
                <a:latin typeface="Garamond" pitchFamily="18" charset="0"/>
              </a:rPr>
              <a:t>To promote </a:t>
            </a:r>
            <a:r>
              <a:rPr lang="en-US" altLang="en-US" sz="4000" b="1" dirty="0" smtClean="0">
                <a:latin typeface="Garamond" pitchFamily="18" charset="0"/>
              </a:rPr>
              <a:t>the </a:t>
            </a:r>
            <a:r>
              <a:rPr lang="en-US" altLang="en-US" sz="4000" b="1" dirty="0">
                <a:latin typeface="Garamond" pitchFamily="18" charset="0"/>
              </a:rPr>
              <a:t>process </a:t>
            </a:r>
            <a:r>
              <a:rPr lang="en-US" altLang="en-US" sz="4000" b="1" dirty="0" smtClean="0">
                <a:latin typeface="Garamond" pitchFamily="18" charset="0"/>
              </a:rPr>
              <a:t>and practice </a:t>
            </a:r>
          </a:p>
          <a:p>
            <a:pPr algn="ctr"/>
            <a:r>
              <a:rPr lang="en-US" altLang="en-US" sz="4000" b="1" dirty="0" smtClean="0">
                <a:latin typeface="Garamond" pitchFamily="18" charset="0"/>
              </a:rPr>
              <a:t>of ethical decision-making </a:t>
            </a:r>
          </a:p>
          <a:p>
            <a:pPr algn="ctr"/>
            <a:r>
              <a:rPr lang="en-US" altLang="en-US" sz="4000" b="1" dirty="0" smtClean="0">
                <a:latin typeface="Garamond" pitchFamily="18" charset="0"/>
              </a:rPr>
              <a:t>in </a:t>
            </a:r>
            <a:r>
              <a:rPr lang="en-US" altLang="en-US" sz="4000" b="1" dirty="0">
                <a:latin typeface="Garamond" pitchFamily="18" charset="0"/>
              </a:rPr>
              <a:t>primary and secondary school communities. </a:t>
            </a:r>
            <a:endParaRPr lang="en-US" sz="4000" b="1" dirty="0"/>
          </a:p>
        </p:txBody>
      </p:sp>
    </p:spTree>
    <p:extLst>
      <p:ext uri="{BB962C8B-B14F-4D97-AF65-F5344CB8AC3E}">
        <p14:creationId xmlns:p14="http://schemas.microsoft.com/office/powerpoint/2010/main" val="3388700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Courage</a:t>
            </a:r>
            <a:endParaRPr lang="en-US" dirty="0"/>
          </a:p>
        </p:txBody>
      </p:sp>
      <p:sp>
        <p:nvSpPr>
          <p:cNvPr id="5" name="Footer Placeholder 4"/>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smtClean="0">
              <a:solidFill>
                <a:prstClr val="white">
                  <a:lumMod val="85000"/>
                </a:prst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8041" t="37952" r="41331" b="33313"/>
          <a:stretch>
            <a:fillRect/>
          </a:stretch>
        </p:blipFill>
        <p:spPr bwMode="auto">
          <a:xfrm>
            <a:off x="469900" y="2057400"/>
            <a:ext cx="837723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117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altLang="en-US" b="1" dirty="0">
                <a:latin typeface="Garamond" pitchFamily="18" charset="0"/>
              </a:rPr>
              <a:t>Humility is not thinking less of yourself,</a:t>
            </a:r>
            <a:br>
              <a:rPr lang="en-US" altLang="en-US" b="1" dirty="0">
                <a:latin typeface="Garamond" pitchFamily="18" charset="0"/>
              </a:rPr>
            </a:br>
            <a:r>
              <a:rPr lang="en-US" altLang="en-US" b="1" dirty="0">
                <a:latin typeface="Garamond" pitchFamily="18" charset="0"/>
              </a:rPr>
              <a:t> it’s thinking of yourself less.</a:t>
            </a:r>
            <a:br>
              <a:rPr lang="en-US" altLang="en-US" b="1" dirty="0">
                <a:latin typeface="Garamond" pitchFamily="18" charset="0"/>
              </a:rPr>
            </a:br>
            <a:endParaRPr lang="en-US" dirty="0"/>
          </a:p>
        </p:txBody>
      </p:sp>
      <p:sp>
        <p:nvSpPr>
          <p:cNvPr id="5" name="Footer Placeholder 4"/>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smtClean="0">
              <a:solidFill>
                <a:prstClr val="white">
                  <a:lumMod val="8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088" y="2667000"/>
            <a:ext cx="4647264" cy="308133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36095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Humility</a:t>
            </a:r>
            <a:endParaRPr lang="en-US" dirty="0"/>
          </a:p>
        </p:txBody>
      </p:sp>
      <p:sp>
        <p:nvSpPr>
          <p:cNvPr id="5" name="Footer Placeholder 4"/>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smtClean="0">
              <a:solidFill>
                <a:prstClr val="white">
                  <a:lumMod val="85000"/>
                </a:prstClr>
              </a:solidFill>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7438" t="27299" r="17688" b="7700"/>
          <a:stretch>
            <a:fillRect/>
          </a:stretch>
        </p:blipFill>
        <p:spPr>
          <a:xfrm>
            <a:off x="1295400" y="1524000"/>
            <a:ext cx="6465888" cy="40488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301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Ethical Dilemma</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dirty="0"/>
          </a:p>
        </p:txBody>
      </p:sp>
      <p:sp>
        <p:nvSpPr>
          <p:cNvPr id="3" name="Content Placeholder 2"/>
          <p:cNvSpPr>
            <a:spLocks noGrp="1"/>
          </p:cNvSpPr>
          <p:nvPr>
            <p:ph idx="1"/>
          </p:nvPr>
        </p:nvSpPr>
        <p:spPr>
          <a:xfrm>
            <a:off x="448294" y="838200"/>
            <a:ext cx="8229600" cy="4525963"/>
          </a:xfrm>
        </p:spPr>
        <p:txBody>
          <a:bodyPr/>
          <a:lstStyle/>
          <a:p>
            <a:pPr marL="0" indent="0" algn="ctr">
              <a:buNone/>
            </a:pPr>
            <a:endParaRPr lang="en-US" dirty="0" smtClean="0"/>
          </a:p>
          <a:p>
            <a:pPr marL="0" indent="0" algn="ctr">
              <a:buNone/>
            </a:pPr>
            <a:r>
              <a:rPr lang="en-US" dirty="0"/>
              <a:t>A</a:t>
            </a:r>
            <a:r>
              <a:rPr lang="en-US" dirty="0" smtClean="0"/>
              <a:t> </a:t>
            </a:r>
            <a:r>
              <a:rPr lang="en-US" dirty="0"/>
              <a:t>choice between two </a:t>
            </a:r>
            <a:r>
              <a:rPr lang="en-US" dirty="0" smtClean="0"/>
              <a:t>or more values</a:t>
            </a:r>
            <a:endParaRPr lang="en-US" dirty="0"/>
          </a:p>
          <a:p>
            <a:pPr marL="0" indent="0" algn="ctr">
              <a:buNone/>
            </a:pPr>
            <a:endParaRPr lang="en-US" dirty="0" smtClean="0"/>
          </a:p>
          <a:p>
            <a:pPr marL="0" indent="0" algn="ctr">
              <a:buNone/>
            </a:pPr>
            <a:r>
              <a:rPr lang="en-US" dirty="0" smtClean="0"/>
              <a:t>“Right” </a:t>
            </a:r>
            <a:r>
              <a:rPr lang="en-US" dirty="0"/>
              <a:t>versus </a:t>
            </a:r>
            <a:r>
              <a:rPr lang="en-US" dirty="0" smtClean="0"/>
              <a:t>“Right” situation</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pic>
        <p:nvPicPr>
          <p:cNvPr id="7170" name="Picture 2" descr="http://www.amicus-cloud.com/wp-content/uploads/2012/07/Scale-w-Ethics-Law-Book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218209"/>
            <a:ext cx="2481830" cy="291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53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8043" y="2590800"/>
            <a:ext cx="7772400" cy="1524000"/>
          </a:xfrm>
        </p:spPr>
        <p:txBody>
          <a:bodyPr>
            <a:normAutofit/>
          </a:bodyPr>
          <a:lstStyle/>
          <a:p>
            <a:r>
              <a:rPr lang="en-US" dirty="0" smtClean="0"/>
              <a:t>The Ethics Institute at Kent Place School</a:t>
            </a:r>
            <a:endParaRPr lang="en-US" dirty="0"/>
          </a:p>
        </p:txBody>
      </p:sp>
      <p:sp>
        <p:nvSpPr>
          <p:cNvPr id="6" name="Text Placeholder 5"/>
          <p:cNvSpPr>
            <a:spLocks noGrp="1"/>
          </p:cNvSpPr>
          <p:nvPr>
            <p:ph type="body" idx="1"/>
          </p:nvPr>
        </p:nvSpPr>
        <p:spPr>
          <a:xfrm>
            <a:off x="722313" y="990601"/>
            <a:ext cx="7772400" cy="1295400"/>
          </a:xfrm>
        </p:spPr>
        <p:txBody>
          <a:bodyPr>
            <a:normAutofit/>
          </a:bodyPr>
          <a:lstStyle/>
          <a:p>
            <a:r>
              <a:rPr lang="en-US" sz="3600" dirty="0" smtClean="0">
                <a:solidFill>
                  <a:srgbClr val="126245"/>
                </a:solidFill>
              </a:rPr>
              <a:t>A Values-Based Approach to Ethical Decision-Making</a:t>
            </a:r>
            <a:endParaRPr lang="en-US" sz="3600" dirty="0">
              <a:solidFill>
                <a:srgbClr val="126245"/>
              </a:solidFill>
            </a:endParaRPr>
          </a:p>
        </p:txBody>
      </p:sp>
      <p:sp>
        <p:nvSpPr>
          <p:cNvPr id="4" name="Footer Placeholder 3"/>
          <p:cNvSpPr>
            <a:spLocks noGrp="1"/>
          </p:cNvSpPr>
          <p:nvPr>
            <p:ph type="ftr" sz="quarter" idx="11"/>
          </p:nvPr>
        </p:nvSpPr>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pic>
        <p:nvPicPr>
          <p:cNvPr id="8194" name="Picture 2" descr="http://c710327.r27.cf2.rackcdn.com/assets/1348/Ethic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909951"/>
            <a:ext cx="738525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056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2133600"/>
          </a:xfrm>
        </p:spPr>
        <p:txBody>
          <a:bodyPr>
            <a:normAutofit/>
          </a:bodyPr>
          <a:lstStyle/>
          <a:p>
            <a:r>
              <a:rPr lang="en-US" dirty="0" smtClean="0"/>
              <a:t>1. Study </a:t>
            </a:r>
            <a:r>
              <a:rPr lang="en-US" dirty="0"/>
              <a:t>and understand the situation</a:t>
            </a:r>
            <a:r>
              <a:rPr lang="en-US" dirty="0" smtClean="0"/>
              <a:t>.</a:t>
            </a:r>
            <a:endParaRPr lang="en-US" dirty="0"/>
          </a:p>
        </p:txBody>
      </p:sp>
      <p:sp>
        <p:nvSpPr>
          <p:cNvPr id="3" name="Footer Placeholder 3"/>
          <p:cNvSpPr>
            <a:spLocks noGrp="1"/>
          </p:cNvSpPr>
          <p:nvPr>
            <p:ph type="ftr" sz="quarter" idx="11"/>
          </p:nvPr>
        </p:nvSpPr>
        <p:spPr>
          <a:xfrm>
            <a:off x="2057400" y="6356350"/>
            <a:ext cx="4343400" cy="365125"/>
          </a:xfrm>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pic>
        <p:nvPicPr>
          <p:cNvPr id="9218" name="Picture 2" descr="http://halfpintconsulting.com/images/analyze_jp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057400"/>
            <a:ext cx="54673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386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143000"/>
          </a:xfrm>
        </p:spPr>
        <p:txBody>
          <a:bodyPr>
            <a:normAutofit fontScale="90000"/>
          </a:bodyPr>
          <a:lstStyle/>
          <a:p>
            <a:r>
              <a:rPr lang="en-US" dirty="0"/>
              <a:t>2</a:t>
            </a:r>
            <a:r>
              <a:rPr lang="en-US" dirty="0" smtClean="0"/>
              <a:t>. Identify the values that are involved on all sides.</a:t>
            </a:r>
            <a:endParaRPr lang="en-US" dirty="0"/>
          </a:p>
        </p:txBody>
      </p:sp>
      <p:sp>
        <p:nvSpPr>
          <p:cNvPr id="3" name="Footer Placeholder 3"/>
          <p:cNvSpPr>
            <a:spLocks noGrp="1"/>
          </p:cNvSpPr>
          <p:nvPr>
            <p:ph type="ftr" sz="quarter" idx="11"/>
          </p:nvPr>
        </p:nvSpPr>
        <p:spPr>
          <a:xfrm>
            <a:off x="2057400" y="6356350"/>
            <a:ext cx="4343400" cy="365125"/>
          </a:xfrm>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pic>
        <p:nvPicPr>
          <p:cNvPr id="10242" name="Picture 2" descr="http://www.best-life-solutions.com/wp-content/uploads/2014/01/magnifying-glass-values.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133600"/>
            <a:ext cx="46101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675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143000"/>
          </a:xfrm>
        </p:spPr>
        <p:txBody>
          <a:bodyPr>
            <a:normAutofit fontScale="90000"/>
          </a:bodyPr>
          <a:lstStyle/>
          <a:p>
            <a:r>
              <a:rPr lang="en-US" dirty="0"/>
              <a:t>3</a:t>
            </a:r>
            <a:r>
              <a:rPr lang="en-US" dirty="0" smtClean="0"/>
              <a:t>. Identify the ethical dilemma – </a:t>
            </a:r>
            <a:br>
              <a:rPr lang="en-US" dirty="0" smtClean="0"/>
            </a:br>
            <a:r>
              <a:rPr lang="en-US" dirty="0" smtClean="0"/>
              <a:t>right </a:t>
            </a:r>
            <a:r>
              <a:rPr lang="en-US" dirty="0" err="1" smtClean="0"/>
              <a:t>vs</a:t>
            </a:r>
            <a:r>
              <a:rPr lang="en-US" dirty="0" smtClean="0"/>
              <a:t> right. </a:t>
            </a:r>
            <a:endParaRPr lang="en-US" dirty="0"/>
          </a:p>
        </p:txBody>
      </p:sp>
      <p:sp>
        <p:nvSpPr>
          <p:cNvPr id="3" name="Footer Placeholder 3"/>
          <p:cNvSpPr>
            <a:spLocks noGrp="1"/>
          </p:cNvSpPr>
          <p:nvPr>
            <p:ph type="ftr" sz="quarter" idx="11"/>
          </p:nvPr>
        </p:nvSpPr>
        <p:spPr>
          <a:xfrm>
            <a:off x="2057400" y="6356350"/>
            <a:ext cx="4343400" cy="365125"/>
          </a:xfrm>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pic>
        <p:nvPicPr>
          <p:cNvPr id="11266" name="Picture 2" descr="http://americanhumanist.org/system/storage/2/f8/f/3510/newsdetail/Ethical_Dilemn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561" y="22860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134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447800"/>
          </a:xfrm>
        </p:spPr>
        <p:txBody>
          <a:bodyPr>
            <a:normAutofit/>
          </a:bodyPr>
          <a:lstStyle/>
          <a:p>
            <a:r>
              <a:rPr lang="en-US" dirty="0" smtClean="0"/>
              <a:t>4. Identify the values that influence your position.</a:t>
            </a:r>
            <a:endParaRPr lang="en-US" dirty="0"/>
          </a:p>
        </p:txBody>
      </p:sp>
      <p:sp>
        <p:nvSpPr>
          <p:cNvPr id="3" name="Footer Placeholder 3"/>
          <p:cNvSpPr>
            <a:spLocks noGrp="1"/>
          </p:cNvSpPr>
          <p:nvPr>
            <p:ph type="ftr" sz="quarter" idx="11"/>
          </p:nvPr>
        </p:nvSpPr>
        <p:spPr>
          <a:xfrm>
            <a:off x="2057400" y="6356350"/>
            <a:ext cx="4343400" cy="365125"/>
          </a:xfrm>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pic>
        <p:nvPicPr>
          <p:cNvPr id="5122" name="Picture 2" descr="http://simplelifestrategies.com/wp-content/uploads/2012/08/Personal-Values-Quot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95600"/>
            <a:ext cx="4352925"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42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4023" y="457200"/>
            <a:ext cx="8229600" cy="4648200"/>
          </a:xfrm>
        </p:spPr>
        <p:txBody>
          <a:bodyPr>
            <a:normAutofit fontScale="90000"/>
          </a:bodyPr>
          <a:lstStyle/>
          <a:p>
            <a:r>
              <a:rPr lang="en-US" dirty="0" smtClean="0"/>
              <a:t/>
            </a:r>
            <a:br>
              <a:rPr lang="en-US" dirty="0" smtClean="0"/>
            </a:br>
            <a:r>
              <a:rPr lang="en-US" dirty="0" smtClean="0"/>
              <a:t>5. Communicate effectively and respectfully a decision that demonstrates the ability to </a:t>
            </a:r>
            <a:br>
              <a:rPr lang="en-US" dirty="0" smtClean="0"/>
            </a:br>
            <a:r>
              <a:rPr lang="en-US" dirty="0" smtClean="0"/>
              <a:t/>
            </a:r>
            <a:br>
              <a:rPr lang="en-US" dirty="0" smtClean="0"/>
            </a:br>
            <a:r>
              <a:rPr lang="en-US" sz="3600" dirty="0" smtClean="0"/>
              <a:t>apply the facts</a:t>
            </a:r>
            <a:br>
              <a:rPr lang="en-US" sz="3600" dirty="0" smtClean="0"/>
            </a:br>
            <a:r>
              <a:rPr lang="en-US" sz="3600" dirty="0" smtClean="0"/>
              <a:t/>
            </a:r>
            <a:br>
              <a:rPr lang="en-US" sz="3600" dirty="0" smtClean="0"/>
            </a:br>
            <a:r>
              <a:rPr lang="en-US" sz="3600" dirty="0" smtClean="0"/>
              <a:t>identify values that inform your position</a:t>
            </a:r>
            <a:br>
              <a:rPr lang="en-US" sz="3600" dirty="0" smtClean="0"/>
            </a:br>
            <a:r>
              <a:rPr lang="en-US" sz="3600" dirty="0" smtClean="0"/>
              <a:t/>
            </a:r>
            <a:br>
              <a:rPr lang="en-US" sz="3600" dirty="0" smtClean="0"/>
            </a:br>
            <a:r>
              <a:rPr lang="en-US" sz="3600" dirty="0" smtClean="0"/>
              <a:t>refer to other sources to build the argument</a:t>
            </a:r>
            <a:endParaRPr lang="en-US" sz="3600" dirty="0"/>
          </a:p>
        </p:txBody>
      </p:sp>
      <p:sp>
        <p:nvSpPr>
          <p:cNvPr id="3" name="Footer Placeholder 3"/>
          <p:cNvSpPr>
            <a:spLocks noGrp="1"/>
          </p:cNvSpPr>
          <p:nvPr>
            <p:ph type="ftr" sz="quarter" idx="11"/>
          </p:nvPr>
        </p:nvSpPr>
        <p:spPr>
          <a:xfrm>
            <a:off x="2057400" y="6356350"/>
            <a:ext cx="4343400" cy="365125"/>
          </a:xfrm>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3906434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75" y="-21070"/>
            <a:ext cx="8229600" cy="1143000"/>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Our Vision:  To Empower the World to Live Ethically</a:t>
            </a:r>
            <a:endParaRPr lang="en-US" dirty="0"/>
          </a:p>
        </p:txBody>
      </p:sp>
      <p:sp>
        <p:nvSpPr>
          <p:cNvPr id="4" name="Footer Placeholder 3"/>
          <p:cNvSpPr>
            <a:spLocks noGrp="1"/>
          </p:cNvSpPr>
          <p:nvPr>
            <p:ph type="ftr" sz="quarter" idx="11"/>
          </p:nvPr>
        </p:nvSpPr>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grpSp>
        <p:nvGrpSpPr>
          <p:cNvPr id="58" name="Group 10"/>
          <p:cNvGrpSpPr>
            <a:grpSpLocks/>
          </p:cNvGrpSpPr>
          <p:nvPr/>
        </p:nvGrpSpPr>
        <p:grpSpPr bwMode="auto">
          <a:xfrm>
            <a:off x="93615" y="1155817"/>
            <a:ext cx="3802550" cy="1368271"/>
            <a:chOff x="6484002" y="1991112"/>
            <a:chExt cx="3210515" cy="1005840"/>
          </a:xfrm>
        </p:grpSpPr>
        <p:sp>
          <p:nvSpPr>
            <p:cNvPr id="59" name="Rectangle 58"/>
            <p:cNvSpPr/>
            <p:nvPr/>
          </p:nvSpPr>
          <p:spPr>
            <a:xfrm flipH="1">
              <a:off x="6484002" y="1991112"/>
              <a:ext cx="3200680" cy="1005840"/>
            </a:xfrm>
            <a:prstGeom prst="rect">
              <a:avLst/>
            </a:prstGeom>
            <a:gradFill flip="none" rotWithShape="1">
              <a:gsLst>
                <a:gs pos="0">
                  <a:srgbClr val="FF99FF"/>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0" name="Group 12"/>
            <p:cNvGrpSpPr>
              <a:grpSpLocks/>
            </p:cNvGrpSpPr>
            <p:nvPr/>
          </p:nvGrpSpPr>
          <p:grpSpPr bwMode="auto">
            <a:xfrm>
              <a:off x="6487732" y="2070510"/>
              <a:ext cx="3206785" cy="828221"/>
              <a:chOff x="5479848" y="3150952"/>
              <a:chExt cx="3277273" cy="828221"/>
            </a:xfrm>
          </p:grpSpPr>
          <p:sp>
            <p:nvSpPr>
              <p:cNvPr id="61" name="TextBox 53"/>
              <p:cNvSpPr txBox="1"/>
              <p:nvPr/>
            </p:nvSpPr>
            <p:spPr>
              <a:xfrm>
                <a:off x="5486474" y="3150952"/>
                <a:ext cx="2640663" cy="323388"/>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500" b="1" dirty="0" smtClean="0">
                    <a:solidFill>
                      <a:srgbClr val="A80074"/>
                    </a:solidFill>
                    <a:effectLst>
                      <a:outerShdw blurRad="38100" dist="38100" dir="2700000" algn="tl">
                        <a:srgbClr val="000000">
                          <a:alpha val="43137"/>
                        </a:srgbClr>
                      </a:outerShdw>
                    </a:effectLst>
                  </a:rPr>
                  <a:t> </a:t>
                </a:r>
                <a:r>
                  <a:rPr lang="en-US" sz="1500" b="1" dirty="0" smtClean="0">
                    <a:solidFill>
                      <a:srgbClr val="A80074"/>
                    </a:solidFill>
                  </a:rPr>
                  <a:t>Parent Programs</a:t>
                </a:r>
              </a:p>
            </p:txBody>
          </p:sp>
          <p:sp>
            <p:nvSpPr>
              <p:cNvPr id="62" name="TextBox 62"/>
              <p:cNvSpPr txBox="1">
                <a:spLocks noChangeArrowheads="1"/>
              </p:cNvSpPr>
              <p:nvPr/>
            </p:nvSpPr>
            <p:spPr bwMode="auto">
              <a:xfrm>
                <a:off x="5479848" y="3376748"/>
                <a:ext cx="3277273" cy="6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t>In the form of </a:t>
                </a:r>
                <a:r>
                  <a:rPr lang="en-US" altLang="en-US" sz="1200" dirty="0" smtClean="0"/>
                  <a:t>workshops and discussion groups, </a:t>
                </a:r>
              </a:p>
              <a:p>
                <a:pPr eaLnBrk="1" hangingPunct="1">
                  <a:spcBef>
                    <a:spcPct val="0"/>
                  </a:spcBef>
                  <a:buFontTx/>
                  <a:buNone/>
                </a:pPr>
                <a:r>
                  <a:rPr lang="en-US" altLang="en-US" sz="1200" dirty="0" smtClean="0"/>
                  <a:t>Ethics Institute scholars have provided multiple learning opportunities to the Kent Place School </a:t>
                </a:r>
              </a:p>
              <a:p>
                <a:pPr eaLnBrk="1" hangingPunct="1">
                  <a:spcBef>
                    <a:spcPct val="0"/>
                  </a:spcBef>
                  <a:buFontTx/>
                  <a:buNone/>
                </a:pPr>
                <a:r>
                  <a:rPr lang="en-US" altLang="en-US" sz="1200" dirty="0" smtClean="0"/>
                  <a:t>parent community.</a:t>
                </a:r>
                <a:endParaRPr lang="en-US" altLang="en-US" sz="1200" dirty="0"/>
              </a:p>
            </p:txBody>
          </p:sp>
        </p:grpSp>
      </p:grpSp>
      <p:grpSp>
        <p:nvGrpSpPr>
          <p:cNvPr id="63" name="Group 15"/>
          <p:cNvGrpSpPr>
            <a:grpSpLocks/>
          </p:cNvGrpSpPr>
          <p:nvPr/>
        </p:nvGrpSpPr>
        <p:grpSpPr bwMode="auto">
          <a:xfrm>
            <a:off x="47902" y="2701093"/>
            <a:ext cx="3217863" cy="1752600"/>
            <a:chOff x="6484002" y="1991112"/>
            <a:chExt cx="3200400" cy="1005604"/>
          </a:xfrm>
        </p:grpSpPr>
        <p:sp>
          <p:nvSpPr>
            <p:cNvPr id="64" name="Rectangle 63"/>
            <p:cNvSpPr/>
            <p:nvPr/>
          </p:nvSpPr>
          <p:spPr>
            <a:xfrm flipH="1">
              <a:off x="6484002" y="1991112"/>
              <a:ext cx="3200400" cy="1005604"/>
            </a:xfrm>
            <a:prstGeom prst="rect">
              <a:avLst/>
            </a:prstGeom>
            <a:gradFill flip="none" rotWithShape="1">
              <a:gsLst>
                <a:gs pos="0">
                  <a:srgbClr val="FFE285"/>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5" name="Group 17"/>
            <p:cNvGrpSpPr>
              <a:grpSpLocks/>
            </p:cNvGrpSpPr>
            <p:nvPr/>
          </p:nvGrpSpPr>
          <p:grpSpPr bwMode="auto">
            <a:xfrm>
              <a:off x="6487266" y="1998399"/>
              <a:ext cx="2766036" cy="977636"/>
              <a:chOff x="5479370" y="3078841"/>
              <a:chExt cx="2826835" cy="977636"/>
            </a:xfrm>
          </p:grpSpPr>
          <p:sp>
            <p:nvSpPr>
              <p:cNvPr id="66" name="TextBox 53"/>
              <p:cNvSpPr txBox="1"/>
              <p:nvPr/>
            </p:nvSpPr>
            <p:spPr>
              <a:xfrm>
                <a:off x="5566395" y="3078841"/>
                <a:ext cx="2270321" cy="32336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500" b="1" dirty="0" smtClean="0">
                    <a:solidFill>
                      <a:srgbClr val="FF9900"/>
                    </a:solidFill>
                    <a:effectLst>
                      <a:outerShdw blurRad="38100" dist="38100" dir="2700000" algn="tl">
                        <a:srgbClr val="000000">
                          <a:alpha val="43137"/>
                        </a:srgbClr>
                      </a:outerShdw>
                    </a:effectLst>
                  </a:rPr>
                  <a:t> </a:t>
                </a:r>
                <a:r>
                  <a:rPr lang="en-US" sz="1500" b="1" dirty="0" smtClean="0">
                    <a:solidFill>
                      <a:srgbClr val="FF9900"/>
                    </a:solidFill>
                  </a:rPr>
                  <a:t>Student Learning</a:t>
                </a:r>
              </a:p>
            </p:txBody>
          </p:sp>
          <p:sp>
            <p:nvSpPr>
              <p:cNvPr id="67" name="TextBox 62"/>
              <p:cNvSpPr txBox="1">
                <a:spLocks noChangeArrowheads="1"/>
              </p:cNvSpPr>
              <p:nvPr/>
            </p:nvSpPr>
            <p:spPr bwMode="auto">
              <a:xfrm>
                <a:off x="5479370" y="3261797"/>
                <a:ext cx="2826835" cy="79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t>We provide faculty leadership and </a:t>
                </a:r>
              </a:p>
              <a:p>
                <a:pPr eaLnBrk="1" hangingPunct="1">
                  <a:spcBef>
                    <a:spcPct val="0"/>
                  </a:spcBef>
                  <a:buFontTx/>
                  <a:buNone/>
                </a:pPr>
                <a:r>
                  <a:rPr lang="en-US" altLang="en-US" sz="1200" dirty="0"/>
                  <a:t>program support for the </a:t>
                </a:r>
                <a:r>
                  <a:rPr lang="en-US" altLang="en-US" sz="1200" dirty="0" smtClean="0"/>
                  <a:t>Junior Ethics </a:t>
                </a:r>
                <a:endParaRPr lang="en-US" altLang="en-US" sz="1200" dirty="0"/>
              </a:p>
              <a:p>
                <a:pPr eaLnBrk="1" hangingPunct="1">
                  <a:spcBef>
                    <a:spcPct val="0"/>
                  </a:spcBef>
                  <a:buFontTx/>
                  <a:buNone/>
                </a:pPr>
                <a:r>
                  <a:rPr lang="en-US" altLang="en-US" sz="1200" dirty="0" smtClean="0"/>
                  <a:t>Seminar and  </a:t>
                </a:r>
                <a:r>
                  <a:rPr lang="en-US" altLang="en-US" sz="1200" dirty="0"/>
                  <a:t>ethical decision-making workshops.  We  support a </a:t>
                </a:r>
                <a:r>
                  <a:rPr lang="en-US" altLang="en-US" sz="1200" dirty="0" smtClean="0"/>
                  <a:t>team  that </a:t>
                </a:r>
                <a:r>
                  <a:rPr lang="en-US" altLang="en-US" sz="1200" dirty="0"/>
                  <a:t>participates in the </a:t>
                </a:r>
                <a:r>
                  <a:rPr lang="en-US" altLang="en-US" sz="1200" dirty="0" smtClean="0"/>
                  <a:t>National </a:t>
                </a:r>
                <a:r>
                  <a:rPr lang="en-US" altLang="en-US" sz="1200" dirty="0"/>
                  <a:t>High </a:t>
                </a:r>
                <a:endParaRPr lang="en-US" altLang="en-US" sz="1200" dirty="0" smtClean="0"/>
              </a:p>
              <a:p>
                <a:pPr eaLnBrk="1" hangingPunct="1">
                  <a:spcBef>
                    <a:spcPct val="0"/>
                  </a:spcBef>
                  <a:buFontTx/>
                  <a:buNone/>
                </a:pPr>
                <a:r>
                  <a:rPr lang="en-US" altLang="en-US" sz="1200" dirty="0" smtClean="0"/>
                  <a:t>School </a:t>
                </a:r>
                <a:r>
                  <a:rPr lang="en-US" altLang="en-US" sz="1200" dirty="0"/>
                  <a:t>Ethics Bowl.</a:t>
                </a:r>
              </a:p>
              <a:p>
                <a:pPr eaLnBrk="1" hangingPunct="1">
                  <a:spcBef>
                    <a:spcPct val="0"/>
                  </a:spcBef>
                  <a:buFontTx/>
                  <a:buNone/>
                </a:pPr>
                <a:endParaRPr lang="en-US" altLang="en-US" sz="1200" dirty="0"/>
              </a:p>
            </p:txBody>
          </p:sp>
        </p:grpSp>
      </p:grpSp>
      <p:grpSp>
        <p:nvGrpSpPr>
          <p:cNvPr id="68" name="Group 20"/>
          <p:cNvGrpSpPr>
            <a:grpSpLocks/>
          </p:cNvGrpSpPr>
          <p:nvPr/>
        </p:nvGrpSpPr>
        <p:grpSpPr bwMode="auto">
          <a:xfrm>
            <a:off x="5629263" y="1121930"/>
            <a:ext cx="3627636" cy="1370546"/>
            <a:chOff x="5636964" y="1991077"/>
            <a:chExt cx="3338734" cy="1005875"/>
          </a:xfrm>
        </p:grpSpPr>
        <p:sp>
          <p:nvSpPr>
            <p:cNvPr id="69" name="Rectangle 68"/>
            <p:cNvSpPr/>
            <p:nvPr/>
          </p:nvSpPr>
          <p:spPr>
            <a:xfrm>
              <a:off x="5636964" y="1991077"/>
              <a:ext cx="3200401" cy="1005875"/>
            </a:xfrm>
            <a:prstGeom prst="rect">
              <a:avLst/>
            </a:prstGeom>
            <a:gradFill flip="none" rotWithShape="1">
              <a:gsLst>
                <a:gs pos="0">
                  <a:srgbClr val="FFC9C9"/>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70" name="Group 22"/>
            <p:cNvGrpSpPr>
              <a:grpSpLocks/>
            </p:cNvGrpSpPr>
            <p:nvPr/>
          </p:nvGrpSpPr>
          <p:grpSpPr bwMode="auto">
            <a:xfrm>
              <a:off x="5636964" y="1991077"/>
              <a:ext cx="3338734" cy="872174"/>
              <a:chOff x="4610378" y="3071519"/>
              <a:chExt cx="3412122" cy="872174"/>
            </a:xfrm>
          </p:grpSpPr>
          <p:sp>
            <p:nvSpPr>
              <p:cNvPr id="71" name="TextBox 53"/>
              <p:cNvSpPr txBox="1"/>
              <p:nvPr/>
            </p:nvSpPr>
            <p:spPr>
              <a:xfrm>
                <a:off x="4610378" y="3071519"/>
                <a:ext cx="3412122" cy="24445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500" b="1" dirty="0" smtClean="0">
                    <a:solidFill>
                      <a:srgbClr val="C00000"/>
                    </a:solidFill>
                    <a:effectLst>
                      <a:outerShdw blurRad="38100" dist="38100" dir="2700000" algn="tl">
                        <a:srgbClr val="000000">
                          <a:alpha val="43137"/>
                        </a:srgbClr>
                      </a:outerShdw>
                    </a:effectLst>
                  </a:rPr>
                  <a:t> </a:t>
                </a:r>
                <a:r>
                  <a:rPr lang="en-US" sz="1500" b="1" dirty="0" smtClean="0">
                    <a:solidFill>
                      <a:srgbClr val="C00000"/>
                    </a:solidFill>
                  </a:rPr>
                  <a:t>Educator Professional Development</a:t>
                </a:r>
              </a:p>
            </p:txBody>
          </p:sp>
          <p:sp>
            <p:nvSpPr>
              <p:cNvPr id="72" name="TextBox 62"/>
              <p:cNvSpPr txBox="1">
                <a:spLocks noChangeArrowheads="1"/>
              </p:cNvSpPr>
              <p:nvPr/>
            </p:nvSpPr>
            <p:spPr bwMode="auto">
              <a:xfrm>
                <a:off x="4699802" y="3356694"/>
                <a:ext cx="3034334" cy="58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t>Ethics Institute scholars </a:t>
                </a:r>
                <a:r>
                  <a:rPr lang="en-US" altLang="en-US" sz="1200" dirty="0" smtClean="0"/>
                  <a:t>provide workshops to countless educators in the United States and Canada, offer workshops annually to Kent Place personnel and present at multiple conferences.</a:t>
                </a:r>
                <a:endParaRPr lang="en-US" altLang="en-US" sz="1200" dirty="0"/>
              </a:p>
            </p:txBody>
          </p:sp>
        </p:grpSp>
      </p:grpSp>
      <p:grpSp>
        <p:nvGrpSpPr>
          <p:cNvPr id="73" name="Group 25"/>
          <p:cNvGrpSpPr>
            <a:grpSpLocks/>
          </p:cNvGrpSpPr>
          <p:nvPr/>
        </p:nvGrpSpPr>
        <p:grpSpPr bwMode="auto">
          <a:xfrm>
            <a:off x="5967413" y="3181350"/>
            <a:ext cx="3124200" cy="1598613"/>
            <a:chOff x="5636964" y="1969599"/>
            <a:chExt cx="3200400" cy="1027353"/>
          </a:xfrm>
        </p:grpSpPr>
        <p:sp>
          <p:nvSpPr>
            <p:cNvPr id="74" name="Rectangle 73"/>
            <p:cNvSpPr/>
            <p:nvPr/>
          </p:nvSpPr>
          <p:spPr>
            <a:xfrm>
              <a:off x="5636964" y="1991024"/>
              <a:ext cx="3200400" cy="1005928"/>
            </a:xfrm>
            <a:prstGeom prst="rect">
              <a:avLst/>
            </a:prstGeom>
            <a:gradFill flip="none" rotWithShape="1">
              <a:gsLst>
                <a:gs pos="0">
                  <a:srgbClr val="8AE28A"/>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75" name="Group 27"/>
            <p:cNvGrpSpPr>
              <a:grpSpLocks/>
            </p:cNvGrpSpPr>
            <p:nvPr/>
          </p:nvGrpSpPr>
          <p:grpSpPr bwMode="auto">
            <a:xfrm>
              <a:off x="6220611" y="1969599"/>
              <a:ext cx="2605598" cy="452139"/>
              <a:chOff x="5206856" y="3050041"/>
              <a:chExt cx="2662872" cy="452139"/>
            </a:xfrm>
          </p:grpSpPr>
          <p:sp>
            <p:nvSpPr>
              <p:cNvPr id="76" name="TextBox 53"/>
              <p:cNvSpPr txBox="1">
                <a:spLocks noChangeArrowheads="1"/>
              </p:cNvSpPr>
              <p:nvPr/>
            </p:nvSpPr>
            <p:spPr bwMode="auto">
              <a:xfrm>
                <a:off x="5345875" y="3050041"/>
                <a:ext cx="248988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500" b="1">
                    <a:solidFill>
                      <a:srgbClr val="006400"/>
                    </a:solidFill>
                  </a:rPr>
                  <a:t>Bioethics Project</a:t>
                </a:r>
              </a:p>
            </p:txBody>
          </p:sp>
          <p:sp>
            <p:nvSpPr>
              <p:cNvPr id="77" name="TextBox 62"/>
              <p:cNvSpPr txBox="1">
                <a:spLocks noChangeArrowheads="1"/>
              </p:cNvSpPr>
              <p:nvPr/>
            </p:nvSpPr>
            <p:spPr bwMode="auto">
              <a:xfrm>
                <a:off x="5206856" y="3225181"/>
                <a:ext cx="26628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endParaRPr lang="en-US" altLang="en-US" sz="1200"/>
              </a:p>
            </p:txBody>
          </p:sp>
        </p:grpSp>
      </p:grpSp>
      <p:grpSp>
        <p:nvGrpSpPr>
          <p:cNvPr id="111" name="Group 63"/>
          <p:cNvGrpSpPr>
            <a:grpSpLocks/>
          </p:cNvGrpSpPr>
          <p:nvPr/>
        </p:nvGrpSpPr>
        <p:grpSpPr bwMode="auto">
          <a:xfrm>
            <a:off x="33707" y="4684713"/>
            <a:ext cx="4341814" cy="1637407"/>
            <a:chOff x="6483378" y="1991112"/>
            <a:chExt cx="3865765" cy="1036356"/>
          </a:xfrm>
        </p:grpSpPr>
        <p:sp>
          <p:nvSpPr>
            <p:cNvPr id="112" name="Rectangle 111"/>
            <p:cNvSpPr/>
            <p:nvPr/>
          </p:nvSpPr>
          <p:spPr>
            <a:xfrm flipH="1">
              <a:off x="6484004" y="1991112"/>
              <a:ext cx="3200032" cy="1005773"/>
            </a:xfrm>
            <a:prstGeom prst="rect">
              <a:avLst/>
            </a:prstGeom>
            <a:gradFill flip="none" rotWithShape="1">
              <a:gsLst>
                <a:gs pos="0">
                  <a:srgbClr val="7DC7FF"/>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13" name="Group 65"/>
            <p:cNvGrpSpPr>
              <a:grpSpLocks/>
            </p:cNvGrpSpPr>
            <p:nvPr/>
          </p:nvGrpSpPr>
          <p:grpSpPr bwMode="auto">
            <a:xfrm>
              <a:off x="6483378" y="2000155"/>
              <a:ext cx="3865765" cy="1027313"/>
              <a:chOff x="5475398" y="3080597"/>
              <a:chExt cx="3950738" cy="1027313"/>
            </a:xfrm>
          </p:grpSpPr>
          <p:sp>
            <p:nvSpPr>
              <p:cNvPr id="114" name="TextBox 53"/>
              <p:cNvSpPr txBox="1"/>
              <p:nvPr/>
            </p:nvSpPr>
            <p:spPr>
              <a:xfrm>
                <a:off x="5516483" y="3080597"/>
                <a:ext cx="2269326" cy="30143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500" b="1" dirty="0" smtClean="0">
                    <a:solidFill>
                      <a:srgbClr val="0070C0"/>
                    </a:solidFill>
                    <a:effectLst>
                      <a:outerShdw blurRad="38100" dist="38100" dir="2700000" algn="tl">
                        <a:srgbClr val="000000">
                          <a:alpha val="43137"/>
                        </a:srgbClr>
                      </a:outerShdw>
                    </a:effectLst>
                  </a:rPr>
                  <a:t> </a:t>
                </a:r>
                <a:r>
                  <a:rPr lang="en-US" sz="1500" b="1" dirty="0" smtClean="0">
                    <a:solidFill>
                      <a:srgbClr val="0070C0"/>
                    </a:solidFill>
                  </a:rPr>
                  <a:t>Ethics in Action</a:t>
                </a:r>
              </a:p>
            </p:txBody>
          </p:sp>
          <p:sp>
            <p:nvSpPr>
              <p:cNvPr id="115" name="TextBox 62"/>
              <p:cNvSpPr txBox="1">
                <a:spLocks noChangeArrowheads="1"/>
              </p:cNvSpPr>
              <p:nvPr/>
            </p:nvSpPr>
            <p:spPr bwMode="auto">
              <a:xfrm>
                <a:off x="5475398" y="3231312"/>
                <a:ext cx="3950738" cy="87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t>This innovative program, in partnership with Georgetown University’s Kennedy Institute of Ethics, combines ethical decision-making with design thinking. EIA brings teams of educators and students from various schools to the Kent Place campus  to </a:t>
                </a:r>
                <a:r>
                  <a:rPr lang="en-US" altLang="en-US" sz="1200" dirty="0"/>
                  <a:t>develop ethical decision-making and leadership skills which they will apply to ethical challenges within their own school communities.</a:t>
                </a:r>
              </a:p>
            </p:txBody>
          </p:sp>
        </p:grpSp>
      </p:grpSp>
      <p:sp>
        <p:nvSpPr>
          <p:cNvPr id="116" name="Rectangle 70"/>
          <p:cNvSpPr>
            <a:spLocks noChangeArrowheads="1"/>
          </p:cNvSpPr>
          <p:nvPr/>
        </p:nvSpPr>
        <p:spPr bwMode="auto">
          <a:xfrm>
            <a:off x="6556375" y="3484563"/>
            <a:ext cx="2574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t>A student-driven  research program, The Bioethics Project involves  pairs of student researchers and professional scholars.  The student researchers generate  a public website, as well as a community symposium.  </a:t>
            </a:r>
          </a:p>
        </p:txBody>
      </p:sp>
      <p:grpSp>
        <p:nvGrpSpPr>
          <p:cNvPr id="118" name="Group 30"/>
          <p:cNvGrpSpPr>
            <a:grpSpLocks/>
          </p:cNvGrpSpPr>
          <p:nvPr/>
        </p:nvGrpSpPr>
        <p:grpSpPr bwMode="auto">
          <a:xfrm>
            <a:off x="2520912" y="1880437"/>
            <a:ext cx="3968750" cy="3286125"/>
            <a:chOff x="2587045" y="2308841"/>
            <a:chExt cx="3969910" cy="3285393"/>
          </a:xfrm>
        </p:grpSpPr>
        <p:sp>
          <p:nvSpPr>
            <p:cNvPr id="119" name="Oval 1"/>
            <p:cNvSpPr/>
            <p:nvPr/>
          </p:nvSpPr>
          <p:spPr>
            <a:xfrm>
              <a:off x="2587045" y="3853135"/>
              <a:ext cx="927371" cy="1503027"/>
            </a:xfrm>
            <a:custGeom>
              <a:avLst/>
              <a:gdLst/>
              <a:ahLst/>
              <a:cxnLst/>
              <a:rect l="l" t="t" r="r" b="b"/>
              <a:pathLst>
                <a:path w="928065" h="1502320">
                  <a:moveTo>
                    <a:pt x="16569" y="0"/>
                  </a:moveTo>
                  <a:lnTo>
                    <a:pt x="928065" y="0"/>
                  </a:lnTo>
                  <a:lnTo>
                    <a:pt x="928065" y="1502320"/>
                  </a:lnTo>
                  <a:cubicBezTo>
                    <a:pt x="370138" y="1230865"/>
                    <a:pt x="0" y="748614"/>
                    <a:pt x="0" y="199233"/>
                  </a:cubicBezTo>
                  <a:cubicBezTo>
                    <a:pt x="0" y="131712"/>
                    <a:pt x="5591" y="65204"/>
                    <a:pt x="16569" y="0"/>
                  </a:cubicBezTo>
                  <a:close/>
                </a:path>
              </a:pathLst>
            </a:custGeom>
            <a:gradFill>
              <a:gsLst>
                <a:gs pos="0">
                  <a:srgbClr val="F2960E"/>
                </a:gs>
                <a:gs pos="100000">
                  <a:srgbClr val="FFC000"/>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20" name="Oval 71"/>
            <p:cNvSpPr/>
            <p:nvPr/>
          </p:nvSpPr>
          <p:spPr>
            <a:xfrm>
              <a:off x="3419138" y="4435617"/>
              <a:ext cx="2508983" cy="1158617"/>
            </a:xfrm>
            <a:custGeom>
              <a:avLst/>
              <a:gdLst/>
              <a:ahLst/>
              <a:cxnLst/>
              <a:rect l="l" t="t" r="r" b="b"/>
              <a:pathLst>
                <a:path w="2508848" h="1158708">
                  <a:moveTo>
                    <a:pt x="0" y="0"/>
                  </a:moveTo>
                  <a:lnTo>
                    <a:pt x="1844335" y="0"/>
                  </a:lnTo>
                  <a:lnTo>
                    <a:pt x="2508848" y="740446"/>
                  </a:lnTo>
                  <a:cubicBezTo>
                    <a:pt x="2154871" y="1000381"/>
                    <a:pt x="1677398" y="1158708"/>
                    <a:pt x="1152304" y="1158708"/>
                  </a:cubicBezTo>
                  <a:cubicBezTo>
                    <a:pt x="722323" y="1158708"/>
                    <a:pt x="324274" y="1052544"/>
                    <a:pt x="0" y="870791"/>
                  </a:cubicBezTo>
                  <a:close/>
                </a:path>
              </a:pathLst>
            </a:custGeom>
            <a:gradFill flip="none" rotWithShape="1">
              <a:gsLst>
                <a:gs pos="0">
                  <a:srgbClr val="0B4677"/>
                </a:gs>
                <a:gs pos="63000">
                  <a:srgbClr val="116EBB"/>
                </a:gs>
                <a:gs pos="100000">
                  <a:srgbClr val="3097EC"/>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21" name="Oval 72"/>
            <p:cNvSpPr/>
            <p:nvPr/>
          </p:nvSpPr>
          <p:spPr>
            <a:xfrm>
              <a:off x="5248473" y="3700769"/>
              <a:ext cx="1308482" cy="1572862"/>
            </a:xfrm>
            <a:custGeom>
              <a:avLst/>
              <a:gdLst/>
              <a:ahLst/>
              <a:cxnLst/>
              <a:rect l="l" t="t" r="r" b="b"/>
              <a:pathLst>
                <a:path w="1308460" h="1572281">
                  <a:moveTo>
                    <a:pt x="1254664" y="0"/>
                  </a:moveTo>
                  <a:cubicBezTo>
                    <a:pt x="1290489" y="112463"/>
                    <a:pt x="1308460" y="230259"/>
                    <a:pt x="1308460" y="351315"/>
                  </a:cubicBezTo>
                  <a:cubicBezTo>
                    <a:pt x="1308460" y="849230"/>
                    <a:pt x="1004424" y="1292002"/>
                    <a:pt x="531745" y="1572281"/>
                  </a:cubicBezTo>
                  <a:lnTo>
                    <a:pt x="413031" y="764448"/>
                  </a:lnTo>
                  <a:lnTo>
                    <a:pt x="0" y="825145"/>
                  </a:lnTo>
                  <a:lnTo>
                    <a:pt x="0" y="201190"/>
                  </a:lnTo>
                  <a:close/>
                </a:path>
              </a:pathLst>
            </a:custGeom>
            <a:gradFill>
              <a:gsLst>
                <a:gs pos="14000">
                  <a:srgbClr val="33CC33"/>
                </a:gs>
                <a:gs pos="100000">
                  <a:srgbClr val="008000"/>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22" name="Oval 51"/>
            <p:cNvSpPr/>
            <p:nvPr/>
          </p:nvSpPr>
          <p:spPr>
            <a:xfrm>
              <a:off x="3863768" y="3484917"/>
              <a:ext cx="344589" cy="582482"/>
            </a:xfrm>
            <a:custGeom>
              <a:avLst/>
              <a:gdLst/>
              <a:ahLst/>
              <a:cxnLst/>
              <a:rect l="l" t="t" r="r" b="b"/>
              <a:pathLst>
                <a:path w="344761" h="582331">
                  <a:moveTo>
                    <a:pt x="161332" y="0"/>
                  </a:moveTo>
                  <a:lnTo>
                    <a:pt x="344761" y="382368"/>
                  </a:lnTo>
                  <a:cubicBezTo>
                    <a:pt x="235253" y="429561"/>
                    <a:pt x="157690" y="500542"/>
                    <a:pt x="132973" y="582331"/>
                  </a:cubicBezTo>
                  <a:cubicBezTo>
                    <a:pt x="48460" y="503143"/>
                    <a:pt x="0" y="402616"/>
                    <a:pt x="0" y="293964"/>
                  </a:cubicBezTo>
                  <a:cubicBezTo>
                    <a:pt x="0" y="185176"/>
                    <a:pt x="77843" y="80875"/>
                    <a:pt x="161332" y="0"/>
                  </a:cubicBezTo>
                  <a:close/>
                </a:path>
              </a:pathLst>
            </a:custGeom>
            <a:gradFill flip="none" rotWithShape="1">
              <a:gsLst>
                <a:gs pos="0">
                  <a:srgbClr val="CE5E02"/>
                </a:gs>
                <a:gs pos="47000">
                  <a:srgbClr val="F8A808"/>
                </a:gs>
              </a:gsLst>
              <a:lin ang="8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23" name="Oval 52"/>
            <p:cNvSpPr/>
            <p:nvPr/>
          </p:nvSpPr>
          <p:spPr>
            <a:xfrm>
              <a:off x="4016213" y="3281762"/>
              <a:ext cx="582783" cy="590418"/>
            </a:xfrm>
            <a:custGeom>
              <a:avLst/>
              <a:gdLst/>
              <a:ahLst/>
              <a:cxnLst/>
              <a:rect l="l" t="t" r="r" b="b"/>
              <a:pathLst>
                <a:path w="583284" h="592303">
                  <a:moveTo>
                    <a:pt x="541297" y="0"/>
                  </a:moveTo>
                  <a:lnTo>
                    <a:pt x="583284" y="3038"/>
                  </a:lnTo>
                  <a:lnTo>
                    <a:pt x="583284" y="519495"/>
                  </a:lnTo>
                  <a:lnTo>
                    <a:pt x="537950" y="516848"/>
                  </a:lnTo>
                  <a:cubicBezTo>
                    <a:pt x="401930" y="516848"/>
                    <a:pt x="277078" y="544537"/>
                    <a:pt x="180034" y="592303"/>
                  </a:cubicBezTo>
                  <a:lnTo>
                    <a:pt x="0" y="202466"/>
                  </a:lnTo>
                  <a:lnTo>
                    <a:pt x="9952" y="201985"/>
                  </a:lnTo>
                  <a:cubicBezTo>
                    <a:pt x="132342" y="62976"/>
                    <a:pt x="295731" y="0"/>
                    <a:pt x="541297" y="0"/>
                  </a:cubicBezTo>
                  <a:close/>
                </a:path>
              </a:pathLst>
            </a:custGeom>
            <a:gradFill flip="none" rotWithShape="1">
              <a:gsLst>
                <a:gs pos="0">
                  <a:srgbClr val="A80074"/>
                </a:gs>
                <a:gs pos="100000">
                  <a:srgbClr val="FF33CC"/>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24" name="Oval 53"/>
            <p:cNvSpPr/>
            <p:nvPr/>
          </p:nvSpPr>
          <p:spPr>
            <a:xfrm>
              <a:off x="4586292" y="3281762"/>
              <a:ext cx="557375" cy="615813"/>
            </a:xfrm>
            <a:custGeom>
              <a:avLst/>
              <a:gdLst/>
              <a:ahLst/>
              <a:cxnLst/>
              <a:rect l="l" t="t" r="r" b="b"/>
              <a:pathLst>
                <a:path w="557979" h="615415">
                  <a:moveTo>
                    <a:pt x="0" y="0"/>
                  </a:moveTo>
                  <a:cubicBezTo>
                    <a:pt x="237758" y="5949"/>
                    <a:pt x="441571" y="83086"/>
                    <a:pt x="557979" y="220514"/>
                  </a:cubicBezTo>
                  <a:cubicBezTo>
                    <a:pt x="527445" y="263166"/>
                    <a:pt x="441034" y="465558"/>
                    <a:pt x="375460" y="615415"/>
                  </a:cubicBezTo>
                  <a:cubicBezTo>
                    <a:pt x="279519" y="557330"/>
                    <a:pt x="147273" y="520066"/>
                    <a:pt x="0" y="516637"/>
                  </a:cubicBezTo>
                  <a:close/>
                </a:path>
              </a:pathLst>
            </a:custGeom>
            <a:gradFill>
              <a:gsLst>
                <a:gs pos="100000">
                  <a:srgbClr val="740000"/>
                </a:gs>
                <a:gs pos="0">
                  <a:srgbClr val="E22B00"/>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nvGrpSpPr>
            <p:cNvPr id="125" name="Group 124"/>
            <p:cNvGrpSpPr/>
            <p:nvPr/>
          </p:nvGrpSpPr>
          <p:grpSpPr>
            <a:xfrm rot="13065033">
              <a:off x="3663557" y="4540838"/>
              <a:ext cx="308665" cy="146499"/>
              <a:chOff x="4292610" y="3560010"/>
              <a:chExt cx="341418" cy="162044"/>
            </a:xfrm>
            <a:solidFill>
              <a:schemeClr val="accent6"/>
            </a:solidFill>
          </p:grpSpPr>
          <p:sp>
            <p:nvSpPr>
              <p:cNvPr id="149" name="Oval 148"/>
              <p:cNvSpPr/>
              <p:nvPr/>
            </p:nvSpPr>
            <p:spPr>
              <a:xfrm>
                <a:off x="4292610" y="3560010"/>
                <a:ext cx="172875" cy="1620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50" name="Rectangle 149"/>
              <p:cNvSpPr/>
              <p:nvPr/>
            </p:nvSpPr>
            <p:spPr>
              <a:xfrm>
                <a:off x="4393133" y="3594766"/>
                <a:ext cx="240895" cy="10337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sp>
          <p:nvSpPr>
            <p:cNvPr id="126" name="Oval 64"/>
            <p:cNvSpPr/>
            <p:nvPr/>
          </p:nvSpPr>
          <p:spPr>
            <a:xfrm>
              <a:off x="4940408" y="3499201"/>
              <a:ext cx="292185" cy="558676"/>
            </a:xfrm>
            <a:custGeom>
              <a:avLst/>
              <a:gdLst/>
              <a:ahLst/>
              <a:cxnLst/>
              <a:rect l="l" t="t" r="r" b="b"/>
              <a:pathLst>
                <a:path w="292084" h="558431">
                  <a:moveTo>
                    <a:pt x="172984" y="0"/>
                  </a:moveTo>
                  <a:cubicBezTo>
                    <a:pt x="248187" y="79562"/>
                    <a:pt x="292084" y="175612"/>
                    <a:pt x="292084" y="279022"/>
                  </a:cubicBezTo>
                  <a:cubicBezTo>
                    <a:pt x="292084" y="383400"/>
                    <a:pt x="247361" y="480281"/>
                    <a:pt x="169211" y="558431"/>
                  </a:cubicBezTo>
                  <a:cubicBezTo>
                    <a:pt x="144898" y="490849"/>
                    <a:pt x="84568" y="431005"/>
                    <a:pt x="0" y="386692"/>
                  </a:cubicBezTo>
                  <a:close/>
                </a:path>
              </a:pathLst>
            </a:cu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27" name="Oval 126"/>
            <p:cNvSpPr/>
            <p:nvPr/>
          </p:nvSpPr>
          <p:spPr>
            <a:xfrm>
              <a:off x="3986042" y="3884878"/>
              <a:ext cx="1135394" cy="60629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28" name="Oval 17"/>
            <p:cNvSpPr/>
            <p:nvPr/>
          </p:nvSpPr>
          <p:spPr>
            <a:xfrm>
              <a:off x="3414375" y="4124536"/>
              <a:ext cx="2324779" cy="1122113"/>
            </a:xfrm>
            <a:custGeom>
              <a:avLst/>
              <a:gdLst>
                <a:gd name="connsiteX0" fmla="*/ 1582275 w 2324812"/>
                <a:gd name="connsiteY0" fmla="*/ 0 h 1123290"/>
                <a:gd name="connsiteX1" fmla="*/ 1917239 w 2324812"/>
                <a:gd name="connsiteY1" fmla="*/ 362749 h 1123290"/>
                <a:gd name="connsiteX2" fmla="*/ 2324812 w 2324812"/>
                <a:gd name="connsiteY2" fmla="*/ 833718 h 1123290"/>
                <a:gd name="connsiteX3" fmla="*/ 1153793 w 2324812"/>
                <a:gd name="connsiteY3" fmla="*/ 1123290 h 1123290"/>
                <a:gd name="connsiteX4" fmla="*/ 0 w 2324812"/>
                <a:gd name="connsiteY4" fmla="*/ 843336 h 1123290"/>
                <a:gd name="connsiteX5" fmla="*/ 717260 w 2324812"/>
                <a:gd name="connsiteY5" fmla="*/ 7823 h 1123290"/>
                <a:gd name="connsiteX6" fmla="*/ 1143163 w 2324812"/>
                <a:gd name="connsiteY6" fmla="*/ 123747 h 1123290"/>
                <a:gd name="connsiteX7" fmla="*/ 1582275 w 2324812"/>
                <a:gd name="connsiteY7" fmla="*/ 0 h 1123290"/>
                <a:gd name="connsiteX0" fmla="*/ 1582275 w 2324812"/>
                <a:gd name="connsiteY0" fmla="*/ 0 h 1123290"/>
                <a:gd name="connsiteX1" fmla="*/ 1917239 w 2324812"/>
                <a:gd name="connsiteY1" fmla="*/ 362749 h 1123290"/>
                <a:gd name="connsiteX2" fmla="*/ 2117264 w 2324812"/>
                <a:gd name="connsiteY2" fmla="*/ 605637 h 1123290"/>
                <a:gd name="connsiteX3" fmla="*/ 2324812 w 2324812"/>
                <a:gd name="connsiteY3" fmla="*/ 833718 h 1123290"/>
                <a:gd name="connsiteX4" fmla="*/ 1153793 w 2324812"/>
                <a:gd name="connsiteY4" fmla="*/ 1123290 h 1123290"/>
                <a:gd name="connsiteX5" fmla="*/ 0 w 2324812"/>
                <a:gd name="connsiteY5" fmla="*/ 843336 h 1123290"/>
                <a:gd name="connsiteX6" fmla="*/ 717260 w 2324812"/>
                <a:gd name="connsiteY6" fmla="*/ 7823 h 1123290"/>
                <a:gd name="connsiteX7" fmla="*/ 1143163 w 2324812"/>
                <a:gd name="connsiteY7" fmla="*/ 123747 h 1123290"/>
                <a:gd name="connsiteX8" fmla="*/ 1582275 w 2324812"/>
                <a:gd name="connsiteY8" fmla="*/ 0 h 1123290"/>
                <a:gd name="connsiteX0" fmla="*/ 1582275 w 2324812"/>
                <a:gd name="connsiteY0" fmla="*/ 0 h 1123290"/>
                <a:gd name="connsiteX1" fmla="*/ 1917239 w 2324812"/>
                <a:gd name="connsiteY1" fmla="*/ 362749 h 1123290"/>
                <a:gd name="connsiteX2" fmla="*/ 1983914 w 2324812"/>
                <a:gd name="connsiteY2" fmla="*/ 453237 h 1123290"/>
                <a:gd name="connsiteX3" fmla="*/ 2117264 w 2324812"/>
                <a:gd name="connsiteY3" fmla="*/ 605637 h 1123290"/>
                <a:gd name="connsiteX4" fmla="*/ 2324812 w 2324812"/>
                <a:gd name="connsiteY4" fmla="*/ 833718 h 1123290"/>
                <a:gd name="connsiteX5" fmla="*/ 1153793 w 2324812"/>
                <a:gd name="connsiteY5" fmla="*/ 1123290 h 1123290"/>
                <a:gd name="connsiteX6" fmla="*/ 0 w 2324812"/>
                <a:gd name="connsiteY6" fmla="*/ 843336 h 1123290"/>
                <a:gd name="connsiteX7" fmla="*/ 717260 w 2324812"/>
                <a:gd name="connsiteY7" fmla="*/ 7823 h 1123290"/>
                <a:gd name="connsiteX8" fmla="*/ 1143163 w 2324812"/>
                <a:gd name="connsiteY8" fmla="*/ 123747 h 1123290"/>
                <a:gd name="connsiteX9" fmla="*/ 1582275 w 2324812"/>
                <a:gd name="connsiteY9" fmla="*/ 0 h 1123290"/>
                <a:gd name="connsiteX0" fmla="*/ 1582275 w 2324812"/>
                <a:gd name="connsiteY0" fmla="*/ 0 h 1123290"/>
                <a:gd name="connsiteX1" fmla="*/ 1917239 w 2324812"/>
                <a:gd name="connsiteY1" fmla="*/ 362749 h 1123290"/>
                <a:gd name="connsiteX2" fmla="*/ 2179176 w 2324812"/>
                <a:gd name="connsiteY2" fmla="*/ 286550 h 1123290"/>
                <a:gd name="connsiteX3" fmla="*/ 2117264 w 2324812"/>
                <a:gd name="connsiteY3" fmla="*/ 605637 h 1123290"/>
                <a:gd name="connsiteX4" fmla="*/ 2324812 w 2324812"/>
                <a:gd name="connsiteY4" fmla="*/ 833718 h 1123290"/>
                <a:gd name="connsiteX5" fmla="*/ 1153793 w 2324812"/>
                <a:gd name="connsiteY5" fmla="*/ 1123290 h 1123290"/>
                <a:gd name="connsiteX6" fmla="*/ 0 w 2324812"/>
                <a:gd name="connsiteY6" fmla="*/ 843336 h 1123290"/>
                <a:gd name="connsiteX7" fmla="*/ 717260 w 2324812"/>
                <a:gd name="connsiteY7" fmla="*/ 7823 h 1123290"/>
                <a:gd name="connsiteX8" fmla="*/ 1143163 w 2324812"/>
                <a:gd name="connsiteY8" fmla="*/ 123747 h 1123290"/>
                <a:gd name="connsiteX9" fmla="*/ 1582275 w 2324812"/>
                <a:gd name="connsiteY9" fmla="*/ 0 h 1123290"/>
                <a:gd name="connsiteX0" fmla="*/ 1582275 w 2324812"/>
                <a:gd name="connsiteY0" fmla="*/ 0 h 1123290"/>
                <a:gd name="connsiteX1" fmla="*/ 1917239 w 2324812"/>
                <a:gd name="connsiteY1" fmla="*/ 362749 h 1123290"/>
                <a:gd name="connsiteX2" fmla="*/ 2179176 w 2324812"/>
                <a:gd name="connsiteY2" fmla="*/ 286550 h 1123290"/>
                <a:gd name="connsiteX3" fmla="*/ 2117264 w 2324812"/>
                <a:gd name="connsiteY3" fmla="*/ 605637 h 1123290"/>
                <a:gd name="connsiteX4" fmla="*/ 2324812 w 2324812"/>
                <a:gd name="connsiteY4" fmla="*/ 833718 h 1123290"/>
                <a:gd name="connsiteX5" fmla="*/ 1153793 w 2324812"/>
                <a:gd name="connsiteY5" fmla="*/ 1123290 h 1123290"/>
                <a:gd name="connsiteX6" fmla="*/ 0 w 2324812"/>
                <a:gd name="connsiteY6" fmla="*/ 843336 h 1123290"/>
                <a:gd name="connsiteX7" fmla="*/ 717260 w 2324812"/>
                <a:gd name="connsiteY7" fmla="*/ 7823 h 1123290"/>
                <a:gd name="connsiteX8" fmla="*/ 1143163 w 2324812"/>
                <a:gd name="connsiteY8" fmla="*/ 123747 h 1123290"/>
                <a:gd name="connsiteX9" fmla="*/ 1582275 w 2324812"/>
                <a:gd name="connsiteY9" fmla="*/ 0 h 1123290"/>
                <a:gd name="connsiteX0" fmla="*/ 1582275 w 2324812"/>
                <a:gd name="connsiteY0" fmla="*/ 0 h 1123290"/>
                <a:gd name="connsiteX1" fmla="*/ 1917239 w 2324812"/>
                <a:gd name="connsiteY1" fmla="*/ 362749 h 1123290"/>
                <a:gd name="connsiteX2" fmla="*/ 2179176 w 2324812"/>
                <a:gd name="connsiteY2" fmla="*/ 286550 h 1123290"/>
                <a:gd name="connsiteX3" fmla="*/ 2117264 w 2324812"/>
                <a:gd name="connsiteY3" fmla="*/ 605637 h 1123290"/>
                <a:gd name="connsiteX4" fmla="*/ 2324812 w 2324812"/>
                <a:gd name="connsiteY4" fmla="*/ 833718 h 1123290"/>
                <a:gd name="connsiteX5" fmla="*/ 1153793 w 2324812"/>
                <a:gd name="connsiteY5" fmla="*/ 1123290 h 1123290"/>
                <a:gd name="connsiteX6" fmla="*/ 0 w 2324812"/>
                <a:gd name="connsiteY6" fmla="*/ 843336 h 1123290"/>
                <a:gd name="connsiteX7" fmla="*/ 717260 w 2324812"/>
                <a:gd name="connsiteY7" fmla="*/ 7823 h 1123290"/>
                <a:gd name="connsiteX8" fmla="*/ 1143163 w 2324812"/>
                <a:gd name="connsiteY8" fmla="*/ 123747 h 1123290"/>
                <a:gd name="connsiteX9" fmla="*/ 1582275 w 2324812"/>
                <a:gd name="connsiteY9" fmla="*/ 0 h 1123290"/>
                <a:gd name="connsiteX0" fmla="*/ 1582275 w 2324812"/>
                <a:gd name="connsiteY0" fmla="*/ 0 h 1123290"/>
                <a:gd name="connsiteX1" fmla="*/ 1917239 w 2324812"/>
                <a:gd name="connsiteY1" fmla="*/ 362749 h 1123290"/>
                <a:gd name="connsiteX2" fmla="*/ 2179176 w 2324812"/>
                <a:gd name="connsiteY2" fmla="*/ 286550 h 1123290"/>
                <a:gd name="connsiteX3" fmla="*/ 2117264 w 2324812"/>
                <a:gd name="connsiteY3" fmla="*/ 605637 h 1123290"/>
                <a:gd name="connsiteX4" fmla="*/ 2324812 w 2324812"/>
                <a:gd name="connsiteY4" fmla="*/ 833718 h 1123290"/>
                <a:gd name="connsiteX5" fmla="*/ 1153793 w 2324812"/>
                <a:gd name="connsiteY5" fmla="*/ 1123290 h 1123290"/>
                <a:gd name="connsiteX6" fmla="*/ 0 w 2324812"/>
                <a:gd name="connsiteY6" fmla="*/ 843336 h 1123290"/>
                <a:gd name="connsiteX7" fmla="*/ 717260 w 2324812"/>
                <a:gd name="connsiteY7" fmla="*/ 7823 h 1123290"/>
                <a:gd name="connsiteX8" fmla="*/ 1143163 w 2324812"/>
                <a:gd name="connsiteY8" fmla="*/ 123747 h 1123290"/>
                <a:gd name="connsiteX9" fmla="*/ 1582275 w 2324812"/>
                <a:gd name="connsiteY9" fmla="*/ 0 h 1123290"/>
                <a:gd name="connsiteX0" fmla="*/ 1582275 w 2324812"/>
                <a:gd name="connsiteY0" fmla="*/ 0 h 1123290"/>
                <a:gd name="connsiteX1" fmla="*/ 1917239 w 2324812"/>
                <a:gd name="connsiteY1" fmla="*/ 362749 h 1123290"/>
                <a:gd name="connsiteX2" fmla="*/ 2179176 w 2324812"/>
                <a:gd name="connsiteY2" fmla="*/ 286550 h 1123290"/>
                <a:gd name="connsiteX3" fmla="*/ 2124408 w 2324812"/>
                <a:gd name="connsiteY3" fmla="*/ 598494 h 1123290"/>
                <a:gd name="connsiteX4" fmla="*/ 2324812 w 2324812"/>
                <a:gd name="connsiteY4" fmla="*/ 833718 h 1123290"/>
                <a:gd name="connsiteX5" fmla="*/ 1153793 w 2324812"/>
                <a:gd name="connsiteY5" fmla="*/ 1123290 h 1123290"/>
                <a:gd name="connsiteX6" fmla="*/ 0 w 2324812"/>
                <a:gd name="connsiteY6" fmla="*/ 843336 h 1123290"/>
                <a:gd name="connsiteX7" fmla="*/ 717260 w 2324812"/>
                <a:gd name="connsiteY7" fmla="*/ 7823 h 1123290"/>
                <a:gd name="connsiteX8" fmla="*/ 1143163 w 2324812"/>
                <a:gd name="connsiteY8" fmla="*/ 123747 h 1123290"/>
                <a:gd name="connsiteX9" fmla="*/ 1582275 w 2324812"/>
                <a:gd name="connsiteY9" fmla="*/ 0 h 1123290"/>
                <a:gd name="connsiteX0" fmla="*/ 1582275 w 2324812"/>
                <a:gd name="connsiteY0" fmla="*/ 0 h 1123290"/>
                <a:gd name="connsiteX1" fmla="*/ 1917239 w 2324812"/>
                <a:gd name="connsiteY1" fmla="*/ 362749 h 1123290"/>
                <a:gd name="connsiteX2" fmla="*/ 2179176 w 2324812"/>
                <a:gd name="connsiteY2" fmla="*/ 286550 h 1123290"/>
                <a:gd name="connsiteX3" fmla="*/ 2124408 w 2324812"/>
                <a:gd name="connsiteY3" fmla="*/ 598494 h 1123290"/>
                <a:gd name="connsiteX4" fmla="*/ 2324812 w 2324812"/>
                <a:gd name="connsiteY4" fmla="*/ 833718 h 1123290"/>
                <a:gd name="connsiteX5" fmla="*/ 1153793 w 2324812"/>
                <a:gd name="connsiteY5" fmla="*/ 1123290 h 1123290"/>
                <a:gd name="connsiteX6" fmla="*/ 0 w 2324812"/>
                <a:gd name="connsiteY6" fmla="*/ 843336 h 1123290"/>
                <a:gd name="connsiteX7" fmla="*/ 717260 w 2324812"/>
                <a:gd name="connsiteY7" fmla="*/ 7823 h 1123290"/>
                <a:gd name="connsiteX8" fmla="*/ 1143163 w 2324812"/>
                <a:gd name="connsiteY8" fmla="*/ 123747 h 1123290"/>
                <a:gd name="connsiteX9" fmla="*/ 1582275 w 2324812"/>
                <a:gd name="connsiteY9" fmla="*/ 0 h 1123290"/>
                <a:gd name="connsiteX0" fmla="*/ 1582275 w 2324812"/>
                <a:gd name="connsiteY0" fmla="*/ 0 h 1123290"/>
                <a:gd name="connsiteX1" fmla="*/ 1917239 w 2324812"/>
                <a:gd name="connsiteY1" fmla="*/ 362749 h 1123290"/>
                <a:gd name="connsiteX2" fmla="*/ 2179176 w 2324812"/>
                <a:gd name="connsiteY2" fmla="*/ 286550 h 1123290"/>
                <a:gd name="connsiteX3" fmla="*/ 2124408 w 2324812"/>
                <a:gd name="connsiteY3" fmla="*/ 598494 h 1123290"/>
                <a:gd name="connsiteX4" fmla="*/ 2324812 w 2324812"/>
                <a:gd name="connsiteY4" fmla="*/ 833718 h 1123290"/>
                <a:gd name="connsiteX5" fmla="*/ 1153793 w 2324812"/>
                <a:gd name="connsiteY5" fmla="*/ 1123290 h 1123290"/>
                <a:gd name="connsiteX6" fmla="*/ 0 w 2324812"/>
                <a:gd name="connsiteY6" fmla="*/ 843336 h 1123290"/>
                <a:gd name="connsiteX7" fmla="*/ 717260 w 2324812"/>
                <a:gd name="connsiteY7" fmla="*/ 7823 h 1123290"/>
                <a:gd name="connsiteX8" fmla="*/ 1143163 w 2324812"/>
                <a:gd name="connsiteY8" fmla="*/ 123747 h 1123290"/>
                <a:gd name="connsiteX9" fmla="*/ 1582275 w 2324812"/>
                <a:gd name="connsiteY9" fmla="*/ 0 h 112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4812" h="1123290">
                  <a:moveTo>
                    <a:pt x="1582275" y="0"/>
                  </a:moveTo>
                  <a:lnTo>
                    <a:pt x="1917239" y="362749"/>
                  </a:lnTo>
                  <a:cubicBezTo>
                    <a:pt x="2004551" y="337349"/>
                    <a:pt x="2044239" y="157168"/>
                    <a:pt x="2179176" y="286550"/>
                  </a:cubicBezTo>
                  <a:cubicBezTo>
                    <a:pt x="2272838" y="431013"/>
                    <a:pt x="2145045" y="492132"/>
                    <a:pt x="2124408" y="598494"/>
                  </a:cubicBezTo>
                  <a:lnTo>
                    <a:pt x="2324812" y="833718"/>
                  </a:lnTo>
                  <a:cubicBezTo>
                    <a:pt x="1998029" y="1016287"/>
                    <a:pt x="1592647" y="1123290"/>
                    <a:pt x="1153793" y="1123290"/>
                  </a:cubicBezTo>
                  <a:cubicBezTo>
                    <a:pt x="722644" y="1123290"/>
                    <a:pt x="323801" y="1020012"/>
                    <a:pt x="0" y="843336"/>
                  </a:cubicBezTo>
                  <a:lnTo>
                    <a:pt x="717260" y="7823"/>
                  </a:lnTo>
                  <a:cubicBezTo>
                    <a:pt x="830621" y="80784"/>
                    <a:pt x="979902" y="123747"/>
                    <a:pt x="1143163" y="123747"/>
                  </a:cubicBezTo>
                  <a:cubicBezTo>
                    <a:pt x="1312664" y="123747"/>
                    <a:pt x="1467097" y="77437"/>
                    <a:pt x="1582275" y="0"/>
                  </a:cubicBezTo>
                  <a:close/>
                </a:path>
              </a:pathLst>
            </a:custGeom>
            <a:gradFill flip="none" rotWithShape="1">
              <a:gsLst>
                <a:gs pos="0">
                  <a:srgbClr val="116EBB"/>
                </a:gs>
                <a:gs pos="23000">
                  <a:srgbClr val="1278CC"/>
                </a:gs>
                <a:gs pos="69000">
                  <a:srgbClr val="409FEE"/>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b="1" dirty="0"/>
                <a:t>Ethics in </a:t>
              </a:r>
            </a:p>
            <a:p>
              <a:pPr algn="ctr">
                <a:defRPr/>
              </a:pPr>
              <a:r>
                <a:rPr lang="en-IN" b="1" dirty="0"/>
                <a:t>Action</a:t>
              </a:r>
            </a:p>
          </p:txBody>
        </p:sp>
        <p:grpSp>
          <p:nvGrpSpPr>
            <p:cNvPr id="129" name="Group 128"/>
            <p:cNvGrpSpPr/>
            <p:nvPr/>
          </p:nvGrpSpPr>
          <p:grpSpPr>
            <a:xfrm>
              <a:off x="2595381" y="3162445"/>
              <a:ext cx="1540109" cy="1809231"/>
              <a:chOff x="773899" y="2847655"/>
              <a:chExt cx="1540109" cy="1809231"/>
            </a:xfrm>
            <a:gradFill flip="none" rotWithShape="1">
              <a:gsLst>
                <a:gs pos="0">
                  <a:srgbClr val="F2960E"/>
                </a:gs>
                <a:gs pos="50000">
                  <a:srgbClr val="FFC000"/>
                </a:gs>
                <a:gs pos="100000">
                  <a:srgbClr val="FFC000"/>
                </a:gs>
              </a:gsLst>
              <a:lin ang="4800000" scaled="0"/>
              <a:tileRect/>
            </a:gradFill>
          </p:grpSpPr>
          <p:sp>
            <p:nvSpPr>
              <p:cNvPr id="145" name="Oval 18"/>
              <p:cNvSpPr/>
              <p:nvPr/>
            </p:nvSpPr>
            <p:spPr>
              <a:xfrm>
                <a:off x="773899" y="2847655"/>
                <a:ext cx="1540109" cy="1809231"/>
              </a:xfrm>
              <a:custGeom>
                <a:avLst/>
                <a:gdLst/>
                <a:ahLst/>
                <a:cxnLst/>
                <a:rect l="l" t="t" r="r" b="b"/>
                <a:pathLst>
                  <a:path w="1540109" h="1809231">
                    <a:moveTo>
                      <a:pt x="173276" y="0"/>
                    </a:moveTo>
                    <a:lnTo>
                      <a:pt x="1433352" y="342616"/>
                    </a:lnTo>
                    <a:cubicBezTo>
                      <a:pt x="1357499" y="419725"/>
                      <a:pt x="1313351" y="514502"/>
                      <a:pt x="1313351" y="616779"/>
                    </a:cubicBezTo>
                    <a:cubicBezTo>
                      <a:pt x="1313351" y="760636"/>
                      <a:pt x="1400691" y="889656"/>
                      <a:pt x="1540109" y="975429"/>
                    </a:cubicBezTo>
                    <a:lnTo>
                      <a:pt x="826615" y="1809231"/>
                    </a:lnTo>
                    <a:cubicBezTo>
                      <a:pt x="325875" y="1543370"/>
                      <a:pt x="0" y="1106080"/>
                      <a:pt x="0" y="611959"/>
                    </a:cubicBezTo>
                    <a:cubicBezTo>
                      <a:pt x="0" y="400091"/>
                      <a:pt x="64246" y="181338"/>
                      <a:pt x="17327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b="1" dirty="0"/>
                  <a:t>Student Learning</a:t>
                </a:r>
              </a:p>
              <a:p>
                <a:pPr algn="ctr">
                  <a:defRPr/>
                </a:pPr>
                <a:endParaRPr lang="en-IN" b="1" dirty="0"/>
              </a:p>
            </p:txBody>
          </p:sp>
          <p:grpSp>
            <p:nvGrpSpPr>
              <p:cNvPr id="146" name="Group 145"/>
              <p:cNvGrpSpPr/>
              <p:nvPr/>
            </p:nvGrpSpPr>
            <p:grpSpPr>
              <a:xfrm>
                <a:off x="1850863" y="4216007"/>
                <a:ext cx="297203" cy="220977"/>
                <a:chOff x="1850863" y="4216007"/>
                <a:chExt cx="297203" cy="220977"/>
              </a:xfrm>
              <a:grpFill/>
            </p:grpSpPr>
            <p:sp>
              <p:nvSpPr>
                <p:cNvPr id="147" name="Oval 146"/>
                <p:cNvSpPr/>
                <p:nvPr/>
              </p:nvSpPr>
              <p:spPr>
                <a:xfrm rot="17550044">
                  <a:off x="1968066" y="4256984"/>
                  <a:ext cx="180000" cy="180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48" name="Rectangle 147"/>
                <p:cNvSpPr/>
                <p:nvPr/>
              </p:nvSpPr>
              <p:spPr>
                <a:xfrm rot="13112088">
                  <a:off x="1850863" y="4216007"/>
                  <a:ext cx="228895" cy="10323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grpSp>
        <p:grpSp>
          <p:nvGrpSpPr>
            <p:cNvPr id="130" name="Group 129"/>
            <p:cNvGrpSpPr/>
            <p:nvPr/>
          </p:nvGrpSpPr>
          <p:grpSpPr>
            <a:xfrm>
              <a:off x="2766038" y="2308842"/>
              <a:ext cx="1824044" cy="1233398"/>
              <a:chOff x="944556" y="1994052"/>
              <a:chExt cx="1824044" cy="1233398"/>
            </a:xfrm>
            <a:gradFill>
              <a:gsLst>
                <a:gs pos="0">
                  <a:srgbClr val="D60093"/>
                </a:gs>
                <a:gs pos="97083">
                  <a:srgbClr val="FF99FF"/>
                </a:gs>
                <a:gs pos="49000">
                  <a:srgbClr val="FF33CC"/>
                </a:gs>
              </a:gsLst>
              <a:lin ang="0" scaled="1"/>
            </a:gradFill>
          </p:grpSpPr>
          <p:sp>
            <p:nvSpPr>
              <p:cNvPr id="141" name="Oval 19"/>
              <p:cNvSpPr/>
              <p:nvPr/>
            </p:nvSpPr>
            <p:spPr>
              <a:xfrm>
                <a:off x="944556" y="1994052"/>
                <a:ext cx="1824044" cy="1204017"/>
              </a:xfrm>
              <a:custGeom>
                <a:avLst/>
                <a:gdLst/>
                <a:ahLst/>
                <a:cxnLst/>
                <a:rect l="l" t="t" r="r" b="b"/>
                <a:pathLst>
                  <a:path w="1824044" h="1211332">
                    <a:moveTo>
                      <a:pt x="1801961" y="0"/>
                    </a:moveTo>
                    <a:lnTo>
                      <a:pt x="1824044" y="833"/>
                    </a:lnTo>
                    <a:lnTo>
                      <a:pt x="1824044" y="1010182"/>
                    </a:lnTo>
                    <a:lnTo>
                      <a:pt x="1791331" y="1007815"/>
                    </a:lnTo>
                    <a:cubicBezTo>
                      <a:pt x="1567929" y="1007815"/>
                      <a:pt x="1370702" y="1088261"/>
                      <a:pt x="1253155" y="1211332"/>
                    </a:cubicBezTo>
                    <a:lnTo>
                      <a:pt x="0" y="875325"/>
                    </a:lnTo>
                    <a:cubicBezTo>
                      <a:pt x="305993" y="359305"/>
                      <a:pt x="997780" y="0"/>
                      <a:pt x="180196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IN" sz="1700" b="1" dirty="0"/>
              </a:p>
              <a:p>
                <a:pPr algn="ctr">
                  <a:defRPr/>
                </a:pPr>
                <a:r>
                  <a:rPr lang="en-IN" b="1" dirty="0"/>
                  <a:t>Parent </a:t>
                </a:r>
              </a:p>
              <a:p>
                <a:pPr algn="ctr">
                  <a:defRPr/>
                </a:pPr>
                <a:r>
                  <a:rPr lang="en-IN" b="1" dirty="0"/>
                  <a:t>Programs</a:t>
                </a:r>
              </a:p>
              <a:p>
                <a:pPr algn="ctr">
                  <a:defRPr/>
                </a:pPr>
                <a:endParaRPr lang="en-IN" b="1" dirty="0"/>
              </a:p>
            </p:txBody>
          </p:sp>
          <p:grpSp>
            <p:nvGrpSpPr>
              <p:cNvPr id="142" name="Group 141"/>
              <p:cNvGrpSpPr/>
              <p:nvPr/>
            </p:nvGrpSpPr>
            <p:grpSpPr>
              <a:xfrm>
                <a:off x="1369662" y="2917211"/>
                <a:ext cx="180460" cy="310239"/>
                <a:chOff x="1369662" y="2917211"/>
                <a:chExt cx="180460" cy="310239"/>
              </a:xfrm>
              <a:grpFill/>
            </p:grpSpPr>
            <p:sp>
              <p:nvSpPr>
                <p:cNvPr id="143" name="Oval 142"/>
                <p:cNvSpPr/>
                <p:nvPr/>
              </p:nvSpPr>
              <p:spPr>
                <a:xfrm rot="17335956">
                  <a:off x="1369662" y="3047450"/>
                  <a:ext cx="180000" cy="180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44" name="Rectangle 143"/>
                <p:cNvSpPr/>
                <p:nvPr/>
              </p:nvSpPr>
              <p:spPr>
                <a:xfrm rot="17673047">
                  <a:off x="1384055" y="2980040"/>
                  <a:ext cx="228895" cy="10323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grpSp>
        <p:grpSp>
          <p:nvGrpSpPr>
            <p:cNvPr id="131" name="Group 130"/>
            <p:cNvGrpSpPr/>
            <p:nvPr/>
          </p:nvGrpSpPr>
          <p:grpSpPr>
            <a:xfrm>
              <a:off x="4331128" y="2308841"/>
              <a:ext cx="2051813" cy="1204017"/>
              <a:chOff x="2509646" y="1994051"/>
              <a:chExt cx="2051813" cy="1204017"/>
            </a:xfrm>
            <a:gradFill>
              <a:gsLst>
                <a:gs pos="14000">
                  <a:srgbClr val="FF3300"/>
                </a:gs>
                <a:gs pos="100000">
                  <a:srgbClr val="C00000"/>
                </a:gs>
              </a:gsLst>
              <a:lin ang="0" scaled="1"/>
            </a:gradFill>
          </p:grpSpPr>
          <p:sp>
            <p:nvSpPr>
              <p:cNvPr id="137" name="Oval 14"/>
              <p:cNvSpPr/>
              <p:nvPr/>
            </p:nvSpPr>
            <p:spPr>
              <a:xfrm>
                <a:off x="2763888" y="1994051"/>
                <a:ext cx="1797571" cy="1204017"/>
              </a:xfrm>
              <a:custGeom>
                <a:avLst/>
                <a:gdLst/>
                <a:ahLst/>
                <a:cxnLst/>
                <a:rect l="l" t="t" r="r" b="b"/>
                <a:pathLst>
                  <a:path w="1797571" h="1224330">
                    <a:moveTo>
                      <a:pt x="0" y="0"/>
                    </a:moveTo>
                    <a:cubicBezTo>
                      <a:pt x="807452" y="4767"/>
                      <a:pt x="1499141" y="372193"/>
                      <a:pt x="1797571" y="894954"/>
                    </a:cubicBezTo>
                    <a:lnTo>
                      <a:pt x="521691" y="1224330"/>
                    </a:lnTo>
                    <a:cubicBezTo>
                      <a:pt x="411103" y="1098778"/>
                      <a:pt x="219580" y="1014403"/>
                      <a:pt x="0" y="100935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sz="1600" b="1" dirty="0"/>
                  <a:t>Educator Professional Development</a:t>
                </a:r>
              </a:p>
              <a:p>
                <a:pPr>
                  <a:defRPr/>
                </a:pPr>
                <a:endParaRPr lang="en-IN" b="1" dirty="0"/>
              </a:p>
            </p:txBody>
          </p:sp>
          <p:grpSp>
            <p:nvGrpSpPr>
              <p:cNvPr id="138" name="Group 137"/>
              <p:cNvGrpSpPr/>
              <p:nvPr/>
            </p:nvGrpSpPr>
            <p:grpSpPr>
              <a:xfrm rot="3483700">
                <a:off x="2564222" y="2142494"/>
                <a:ext cx="194358" cy="303510"/>
                <a:chOff x="5955119" y="2421102"/>
                <a:chExt cx="194358" cy="303510"/>
              </a:xfrm>
              <a:grpFill/>
            </p:grpSpPr>
            <p:sp>
              <p:nvSpPr>
                <p:cNvPr id="139" name="Oval 138"/>
                <p:cNvSpPr/>
                <p:nvPr/>
              </p:nvSpPr>
              <p:spPr>
                <a:xfrm rot="17645998">
                  <a:off x="5955119" y="2544612"/>
                  <a:ext cx="180000" cy="180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40" name="Rectangle 139"/>
                <p:cNvSpPr/>
                <p:nvPr/>
              </p:nvSpPr>
              <p:spPr>
                <a:xfrm rot="18040007">
                  <a:off x="5983410" y="2483931"/>
                  <a:ext cx="228895" cy="10323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grpSp>
        <p:grpSp>
          <p:nvGrpSpPr>
            <p:cNvPr id="132" name="Group 131"/>
            <p:cNvGrpSpPr/>
            <p:nvPr/>
          </p:nvGrpSpPr>
          <p:grpSpPr>
            <a:xfrm>
              <a:off x="4996453" y="3113305"/>
              <a:ext cx="1544166" cy="1843702"/>
              <a:chOff x="3174971" y="2798515"/>
              <a:chExt cx="1544166" cy="1843702"/>
            </a:xfrm>
            <a:gradFill>
              <a:gsLst>
                <a:gs pos="14000">
                  <a:srgbClr val="33CC33"/>
                </a:gs>
                <a:gs pos="100000">
                  <a:srgbClr val="008000"/>
                </a:gs>
              </a:gsLst>
              <a:lin ang="16200000" scaled="1"/>
            </a:gradFill>
          </p:grpSpPr>
          <p:sp>
            <p:nvSpPr>
              <p:cNvPr id="133" name="Oval 16"/>
              <p:cNvSpPr/>
              <p:nvPr/>
            </p:nvSpPr>
            <p:spPr>
              <a:xfrm>
                <a:off x="3174971" y="2866886"/>
                <a:ext cx="1544166" cy="1775331"/>
              </a:xfrm>
              <a:custGeom>
                <a:avLst/>
                <a:gdLst/>
                <a:ahLst/>
                <a:cxnLst/>
                <a:rect l="l" t="t" r="r" b="b"/>
                <a:pathLst>
                  <a:path w="1544166" h="1775331">
                    <a:moveTo>
                      <a:pt x="1376620" y="0"/>
                    </a:moveTo>
                    <a:cubicBezTo>
                      <a:pt x="1484698" y="180937"/>
                      <a:pt x="1544166" y="381647"/>
                      <a:pt x="1544166" y="592728"/>
                    </a:cubicBezTo>
                    <a:cubicBezTo>
                      <a:pt x="1544166" y="1078080"/>
                      <a:pt x="1229754" y="1508601"/>
                      <a:pt x="743823" y="1775331"/>
                    </a:cubicBezTo>
                    <a:lnTo>
                      <a:pt x="439674" y="1434718"/>
                    </a:lnTo>
                    <a:lnTo>
                      <a:pt x="499430" y="1391155"/>
                    </a:lnTo>
                    <a:cubicBezTo>
                      <a:pt x="525042" y="1401470"/>
                      <a:pt x="554612" y="1396253"/>
                      <a:pt x="577814" y="1377691"/>
                    </a:cubicBezTo>
                    <a:cubicBezTo>
                      <a:pt x="616628" y="1346640"/>
                      <a:pt x="622920" y="1290004"/>
                      <a:pt x="591869" y="1251190"/>
                    </a:cubicBezTo>
                    <a:cubicBezTo>
                      <a:pt x="560818" y="1212377"/>
                      <a:pt x="504182" y="1206084"/>
                      <a:pt x="465369" y="1237135"/>
                    </a:cubicBezTo>
                    <a:cubicBezTo>
                      <a:pt x="442013" y="1255819"/>
                      <a:pt x="430433" y="1283767"/>
                      <a:pt x="433592" y="1311392"/>
                    </a:cubicBezTo>
                    <a:lnTo>
                      <a:pt x="382677" y="1348510"/>
                    </a:lnTo>
                    <a:lnTo>
                      <a:pt x="370409" y="1357148"/>
                    </a:lnTo>
                    <a:lnTo>
                      <a:pt x="0" y="942332"/>
                    </a:lnTo>
                    <a:cubicBezTo>
                      <a:pt x="132210" y="858000"/>
                      <a:pt x="214576" y="734336"/>
                      <a:pt x="214576" y="596864"/>
                    </a:cubicBezTo>
                    <a:cubicBezTo>
                      <a:pt x="214576" y="499213"/>
                      <a:pt x="173016" y="408529"/>
                      <a:pt x="101792" y="33353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b="1" dirty="0"/>
                  <a:t>Bioethics Project</a:t>
                </a:r>
              </a:p>
              <a:p>
                <a:pPr algn="ctr">
                  <a:defRPr/>
                </a:pPr>
                <a:endParaRPr lang="en-IN" b="1" dirty="0"/>
              </a:p>
            </p:txBody>
          </p:sp>
          <p:grpSp>
            <p:nvGrpSpPr>
              <p:cNvPr id="134" name="Group 133"/>
              <p:cNvGrpSpPr/>
              <p:nvPr/>
            </p:nvGrpSpPr>
            <p:grpSpPr>
              <a:xfrm>
                <a:off x="3854337" y="2798515"/>
                <a:ext cx="182899" cy="309762"/>
                <a:chOff x="3854337" y="2798515"/>
                <a:chExt cx="182899" cy="309762"/>
              </a:xfrm>
              <a:grpFill/>
            </p:grpSpPr>
            <p:sp>
              <p:nvSpPr>
                <p:cNvPr id="135" name="Oval 134"/>
                <p:cNvSpPr/>
                <p:nvPr/>
              </p:nvSpPr>
              <p:spPr>
                <a:xfrm rot="3951460">
                  <a:off x="3854337" y="2798515"/>
                  <a:ext cx="180000" cy="1800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36" name="Rectangle 135"/>
                <p:cNvSpPr/>
                <p:nvPr/>
              </p:nvSpPr>
              <p:spPr>
                <a:xfrm rot="3953275">
                  <a:off x="3871169" y="2942211"/>
                  <a:ext cx="228895" cy="10323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grpSp>
      </p:grpSp>
    </p:spTree>
    <p:extLst>
      <p:ext uri="{BB962C8B-B14F-4D97-AF65-F5344CB8AC3E}">
        <p14:creationId xmlns:p14="http://schemas.microsoft.com/office/powerpoint/2010/main" val="3916759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Ethics Institute Ethical </a:t>
            </a:r>
            <a:br>
              <a:rPr lang="en-US" b="1" dirty="0" smtClean="0"/>
            </a:br>
            <a:r>
              <a:rPr lang="en-US" b="1" dirty="0" smtClean="0"/>
              <a:t>Decision-Making Method</a:t>
            </a:r>
            <a:endParaRPr lang="en-US" b="1"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a:latin typeface="+mj-lt"/>
              </a:rPr>
              <a:t>Study and understand the situation.</a:t>
            </a:r>
          </a:p>
          <a:p>
            <a:pPr marL="514350" indent="-514350">
              <a:buFont typeface="+mj-lt"/>
              <a:buAutoNum type="arabicPeriod"/>
            </a:pPr>
            <a:r>
              <a:rPr lang="en-US" dirty="0"/>
              <a:t>Identify the values that are involved on all sides</a:t>
            </a:r>
            <a:r>
              <a:rPr lang="en-US" dirty="0" smtClean="0"/>
              <a:t>.</a:t>
            </a:r>
            <a:endParaRPr lang="en-US" dirty="0" smtClean="0">
              <a:latin typeface="+mj-lt"/>
            </a:endParaRPr>
          </a:p>
          <a:p>
            <a:pPr marL="514350" indent="-514350">
              <a:buFont typeface="+mj-lt"/>
              <a:buAutoNum type="arabicPeriod"/>
            </a:pPr>
            <a:r>
              <a:rPr lang="en-US" dirty="0" smtClean="0">
                <a:latin typeface="+mj-lt"/>
              </a:rPr>
              <a:t>Identify </a:t>
            </a:r>
            <a:r>
              <a:rPr lang="en-US" dirty="0">
                <a:latin typeface="+mj-lt"/>
              </a:rPr>
              <a:t>the ethical dilemma – right vs. right.</a:t>
            </a:r>
          </a:p>
          <a:p>
            <a:pPr marL="514350" indent="-514350">
              <a:buFont typeface="+mj-lt"/>
              <a:buAutoNum type="arabicPeriod"/>
            </a:pPr>
            <a:r>
              <a:rPr lang="en-US" dirty="0" smtClean="0">
                <a:latin typeface="+mj-lt"/>
              </a:rPr>
              <a:t>Identify </a:t>
            </a:r>
            <a:r>
              <a:rPr lang="en-US" dirty="0">
                <a:latin typeface="+mj-lt"/>
              </a:rPr>
              <a:t>the values that influence your position.</a:t>
            </a:r>
          </a:p>
          <a:p>
            <a:pPr marL="514350" indent="-514350">
              <a:buFont typeface="+mj-lt"/>
              <a:buAutoNum type="arabicPeriod"/>
            </a:pPr>
            <a:r>
              <a:rPr lang="en-US" dirty="0">
                <a:latin typeface="+mj-lt"/>
              </a:rPr>
              <a:t>Communicate effectively and respectfully a decision that demonstrates the ability to</a:t>
            </a:r>
          </a:p>
          <a:p>
            <a:pPr marL="857250" lvl="2" indent="0">
              <a:buNone/>
            </a:pPr>
            <a:r>
              <a:rPr lang="en-US" dirty="0">
                <a:latin typeface="+mj-lt"/>
              </a:rPr>
              <a:t>apply the facts</a:t>
            </a:r>
          </a:p>
          <a:p>
            <a:pPr marL="857250" lvl="2" indent="0">
              <a:buNone/>
            </a:pPr>
            <a:r>
              <a:rPr lang="en-US" dirty="0">
                <a:latin typeface="+mj-lt"/>
              </a:rPr>
              <a:t>identify values that inform your position</a:t>
            </a:r>
          </a:p>
          <a:p>
            <a:pPr marL="857250" lvl="2" indent="0">
              <a:buNone/>
            </a:pPr>
            <a:r>
              <a:rPr lang="en-US" dirty="0">
                <a:latin typeface="+mj-lt"/>
              </a:rPr>
              <a:t>refer to other sources to build the argument</a:t>
            </a:r>
          </a:p>
          <a:p>
            <a:endParaRPr lang="en-US" dirty="0"/>
          </a:p>
        </p:txBody>
      </p:sp>
      <p:sp>
        <p:nvSpPr>
          <p:cNvPr id="4" name="Footer Placeholder 3"/>
          <p:cNvSpPr>
            <a:spLocks noGrp="1"/>
          </p:cNvSpPr>
          <p:nvPr>
            <p:ph type="ftr" sz="quarter" idx="11"/>
          </p:nvPr>
        </p:nvSpPr>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3616857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7" y="228600"/>
            <a:ext cx="8229600" cy="1143000"/>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Case Study:</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Abby</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dirty="0"/>
          </a:p>
        </p:txBody>
      </p:sp>
      <p:sp>
        <p:nvSpPr>
          <p:cNvPr id="5" name="Footer Placeholder 4"/>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smtClean="0">
              <a:solidFill>
                <a:prstClr val="white">
                  <a:lumMod val="85000"/>
                </a:prstClr>
              </a:solidFill>
            </a:endParaRPr>
          </a:p>
        </p:txBody>
      </p:sp>
      <p:sp>
        <p:nvSpPr>
          <p:cNvPr id="6" name="Rectangle 5"/>
          <p:cNvSpPr/>
          <p:nvPr/>
        </p:nvSpPr>
        <p:spPr>
          <a:xfrm>
            <a:off x="457200" y="1066800"/>
            <a:ext cx="8458200" cy="5170646"/>
          </a:xfrm>
          <a:prstGeom prst="rect">
            <a:avLst/>
          </a:prstGeom>
        </p:spPr>
        <p:txBody>
          <a:bodyPr wrap="square">
            <a:spAutoFit/>
          </a:bodyPr>
          <a:lstStyle/>
          <a:p>
            <a:r>
              <a:rPr lang="en-US" sz="2400" b="1" dirty="0">
                <a:latin typeface="Garamond" panose="02020404030301010803" pitchFamily="18" charset="0"/>
              </a:rPr>
              <a:t>You and your spouse are parents in a quiet suburban neighborhood. You are very clear about the </a:t>
            </a:r>
            <a:r>
              <a:rPr lang="en-US" sz="2400" b="1" dirty="0" smtClean="0">
                <a:latin typeface="Garamond" panose="02020404030301010803" pitchFamily="18" charset="0"/>
              </a:rPr>
              <a:t>rules </a:t>
            </a:r>
            <a:r>
              <a:rPr lang="en-US" sz="2400" b="1" dirty="0">
                <a:latin typeface="Garamond" panose="02020404030301010803" pitchFamily="18" charset="0"/>
              </a:rPr>
              <a:t>in your home, and the values that your family holds. “Internet Use” is one much-discussed </a:t>
            </a:r>
            <a:r>
              <a:rPr lang="en-US" sz="2400" b="1" dirty="0" smtClean="0">
                <a:latin typeface="Garamond" panose="02020404030301010803" pitchFamily="18" charset="0"/>
              </a:rPr>
              <a:t>topic </a:t>
            </a:r>
            <a:r>
              <a:rPr lang="en-US" sz="2400" b="1" dirty="0">
                <a:latin typeface="Garamond" panose="02020404030301010803" pitchFamily="18" charset="0"/>
              </a:rPr>
              <a:t>in your family; your 5th daughter, Abby, is well-aware that there are set guidelines when it </a:t>
            </a:r>
            <a:r>
              <a:rPr lang="en-US" sz="2400" b="1" dirty="0" smtClean="0">
                <a:latin typeface="Garamond" panose="02020404030301010803" pitchFamily="18" charset="0"/>
              </a:rPr>
              <a:t>comes </a:t>
            </a:r>
            <a:r>
              <a:rPr lang="en-US" sz="2400" b="1" dirty="0">
                <a:latin typeface="Garamond" panose="02020404030301010803" pitchFamily="18" charset="0"/>
              </a:rPr>
              <a:t>to age-appropriate movies and internet games. Abby knows to ask for parental guidance if </a:t>
            </a:r>
            <a:r>
              <a:rPr lang="en-US" sz="2400" b="1" dirty="0" smtClean="0">
                <a:latin typeface="Garamond" panose="02020404030301010803" pitchFamily="18" charset="0"/>
              </a:rPr>
              <a:t>unsure </a:t>
            </a:r>
            <a:r>
              <a:rPr lang="en-US" sz="2400" b="1" dirty="0">
                <a:latin typeface="Garamond" panose="02020404030301010803" pitchFamily="18" charset="0"/>
              </a:rPr>
              <a:t>about the age-appropriateness of content, particularly violence, profanity, etc.</a:t>
            </a:r>
          </a:p>
          <a:p>
            <a:endParaRPr lang="en-US" sz="2400" b="1" dirty="0">
              <a:latin typeface="Garamond" panose="02020404030301010803" pitchFamily="18" charset="0"/>
            </a:endParaRPr>
          </a:p>
          <a:p>
            <a:r>
              <a:rPr lang="en-US" sz="2400" b="1" dirty="0">
                <a:latin typeface="Garamond" panose="02020404030301010803" pitchFamily="18" charset="0"/>
              </a:rPr>
              <a:t>Abby’s best friend is Julia, a smart, kind and athletic student in Abby’s class. The girls get along very </a:t>
            </a:r>
            <a:r>
              <a:rPr lang="en-US" sz="2400" b="1" dirty="0" smtClean="0">
                <a:latin typeface="Garamond" panose="02020404030301010803" pitchFamily="18" charset="0"/>
              </a:rPr>
              <a:t>well </a:t>
            </a:r>
            <a:r>
              <a:rPr lang="en-US" sz="2400" b="1" dirty="0">
                <a:latin typeface="Garamond" panose="02020404030301010803" pitchFamily="18" charset="0"/>
              </a:rPr>
              <a:t>and have been close friends throughout elementary school.  Though friendly with Julia’s </a:t>
            </a:r>
            <a:r>
              <a:rPr lang="en-US" sz="2400" b="1" dirty="0" smtClean="0">
                <a:latin typeface="Garamond" panose="02020404030301010803" pitchFamily="18" charset="0"/>
              </a:rPr>
              <a:t>parents</a:t>
            </a:r>
            <a:r>
              <a:rPr lang="en-US" sz="2400" b="1" dirty="0">
                <a:latin typeface="Garamond" panose="02020404030301010803" pitchFamily="18" charset="0"/>
              </a:rPr>
              <a:t>, they are not part of your close social network. </a:t>
            </a:r>
          </a:p>
          <a:p>
            <a:endParaRPr lang="en-US" dirty="0"/>
          </a:p>
        </p:txBody>
      </p:sp>
    </p:spTree>
    <p:extLst>
      <p:ext uri="{BB962C8B-B14F-4D97-AF65-F5344CB8AC3E}">
        <p14:creationId xmlns:p14="http://schemas.microsoft.com/office/powerpoint/2010/main" val="2858373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Case Study:  Abby</a:t>
            </a:r>
            <a:endParaRPr lang="en-US" dirty="0"/>
          </a:p>
        </p:txBody>
      </p:sp>
      <p:sp>
        <p:nvSpPr>
          <p:cNvPr id="5" name="Footer Placeholder 4"/>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smtClean="0">
              <a:solidFill>
                <a:prstClr val="white">
                  <a:lumMod val="85000"/>
                </a:prstClr>
              </a:solidFill>
            </a:endParaRPr>
          </a:p>
        </p:txBody>
      </p:sp>
      <p:sp>
        <p:nvSpPr>
          <p:cNvPr id="6" name="Rectangle 5"/>
          <p:cNvSpPr/>
          <p:nvPr/>
        </p:nvSpPr>
        <p:spPr>
          <a:xfrm>
            <a:off x="457200" y="1305342"/>
            <a:ext cx="8229600" cy="4154984"/>
          </a:xfrm>
          <a:prstGeom prst="rect">
            <a:avLst/>
          </a:prstGeom>
        </p:spPr>
        <p:txBody>
          <a:bodyPr wrap="square">
            <a:spAutoFit/>
          </a:bodyPr>
          <a:lstStyle/>
          <a:p>
            <a:r>
              <a:rPr lang="en-US" sz="2400" b="1" dirty="0">
                <a:latin typeface="Garamond" panose="02020404030301010803" pitchFamily="18" charset="0"/>
              </a:rPr>
              <a:t>Abby goes to Julia’s house for a playdate. When she comes home, she is very excited about an internet game that she and Julia played, and she wants permission to continue to </a:t>
            </a:r>
            <a:r>
              <a:rPr lang="en-US" sz="2400" b="1" dirty="0" smtClean="0">
                <a:latin typeface="Garamond" panose="02020404030301010803" pitchFamily="18" charset="0"/>
              </a:rPr>
              <a:t>play. You </a:t>
            </a:r>
            <a:r>
              <a:rPr lang="en-US" sz="2400" b="1" dirty="0">
                <a:latin typeface="Garamond" panose="02020404030301010803" pitchFamily="18" charset="0"/>
              </a:rPr>
              <a:t>are shocked to learn that the game is Grand Theft Auto, one of the most violent and profane games available.  You are horrified. As you discuss this situation further with Abby, it becomes clear to you that Julia’s parents were aware that the girls were playing the game, were present in the room, and had no issue with it. </a:t>
            </a:r>
          </a:p>
          <a:p>
            <a:endParaRPr lang="en-US" sz="2400" b="1" dirty="0">
              <a:latin typeface="Garamond" panose="02020404030301010803" pitchFamily="18" charset="0"/>
            </a:endParaRPr>
          </a:p>
          <a:p>
            <a:r>
              <a:rPr lang="en-US" sz="2400" b="1" dirty="0">
                <a:latin typeface="Garamond" panose="02020404030301010803" pitchFamily="18" charset="0"/>
              </a:rPr>
              <a:t>You stand looking at your daughter. What do you do?</a:t>
            </a:r>
          </a:p>
        </p:txBody>
      </p:sp>
    </p:spTree>
    <p:extLst>
      <p:ext uri="{BB962C8B-B14F-4D97-AF65-F5344CB8AC3E}">
        <p14:creationId xmlns:p14="http://schemas.microsoft.com/office/powerpoint/2010/main" val="2265926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Ethics Institute Ethical </a:t>
            </a:r>
            <a:br>
              <a:rPr lang="en-US" b="1" dirty="0" smtClean="0"/>
            </a:br>
            <a:r>
              <a:rPr lang="en-US" b="1" dirty="0" smtClean="0"/>
              <a:t>Decision-Making Method</a:t>
            </a:r>
            <a:endParaRPr lang="en-US" b="1"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a:latin typeface="+mj-lt"/>
              </a:rPr>
              <a:t>Study and understand the situation.</a:t>
            </a:r>
          </a:p>
          <a:p>
            <a:pPr marL="514350" indent="-514350">
              <a:buFont typeface="+mj-lt"/>
              <a:buAutoNum type="arabicPeriod"/>
            </a:pPr>
            <a:r>
              <a:rPr lang="en-US" dirty="0"/>
              <a:t>Identify the values that are involved on all sides</a:t>
            </a:r>
            <a:r>
              <a:rPr lang="en-US" dirty="0" smtClean="0"/>
              <a:t>.</a:t>
            </a:r>
            <a:endParaRPr lang="en-US" dirty="0" smtClean="0">
              <a:latin typeface="+mj-lt"/>
            </a:endParaRPr>
          </a:p>
          <a:p>
            <a:pPr marL="514350" indent="-514350">
              <a:buFont typeface="+mj-lt"/>
              <a:buAutoNum type="arabicPeriod"/>
            </a:pPr>
            <a:r>
              <a:rPr lang="en-US" dirty="0" smtClean="0">
                <a:latin typeface="+mj-lt"/>
              </a:rPr>
              <a:t>Identify </a:t>
            </a:r>
            <a:r>
              <a:rPr lang="en-US" dirty="0">
                <a:latin typeface="+mj-lt"/>
              </a:rPr>
              <a:t>the ethical dilemma – right vs. right.</a:t>
            </a:r>
          </a:p>
          <a:p>
            <a:pPr marL="514350" indent="-514350">
              <a:buFont typeface="+mj-lt"/>
              <a:buAutoNum type="arabicPeriod"/>
            </a:pPr>
            <a:r>
              <a:rPr lang="en-US" dirty="0" smtClean="0">
                <a:latin typeface="+mj-lt"/>
              </a:rPr>
              <a:t>Identify </a:t>
            </a:r>
            <a:r>
              <a:rPr lang="en-US" dirty="0">
                <a:latin typeface="+mj-lt"/>
              </a:rPr>
              <a:t>the values that influence your position.</a:t>
            </a:r>
          </a:p>
          <a:p>
            <a:pPr marL="514350" indent="-514350">
              <a:buFont typeface="+mj-lt"/>
              <a:buAutoNum type="arabicPeriod"/>
            </a:pPr>
            <a:r>
              <a:rPr lang="en-US" dirty="0">
                <a:latin typeface="+mj-lt"/>
              </a:rPr>
              <a:t>Communicate effectively and respectfully a decision that demonstrates the ability to</a:t>
            </a:r>
          </a:p>
          <a:p>
            <a:pPr marL="857250" lvl="2" indent="0">
              <a:buNone/>
            </a:pPr>
            <a:r>
              <a:rPr lang="en-US" dirty="0">
                <a:latin typeface="+mj-lt"/>
              </a:rPr>
              <a:t>apply the facts</a:t>
            </a:r>
          </a:p>
          <a:p>
            <a:pPr marL="857250" lvl="2" indent="0">
              <a:buNone/>
            </a:pPr>
            <a:r>
              <a:rPr lang="en-US" dirty="0">
                <a:latin typeface="+mj-lt"/>
              </a:rPr>
              <a:t>identify values that inform your position</a:t>
            </a:r>
          </a:p>
          <a:p>
            <a:pPr marL="857250" lvl="2" indent="0">
              <a:buNone/>
            </a:pPr>
            <a:r>
              <a:rPr lang="en-US" dirty="0">
                <a:latin typeface="+mj-lt"/>
              </a:rPr>
              <a:t>refer to other sources to build the argument</a:t>
            </a:r>
          </a:p>
          <a:p>
            <a:endParaRPr lang="en-US" dirty="0"/>
          </a:p>
        </p:txBody>
      </p:sp>
      <p:sp>
        <p:nvSpPr>
          <p:cNvPr id="4" name="Footer Placeholder 3"/>
          <p:cNvSpPr>
            <a:spLocks noGrp="1"/>
          </p:cNvSpPr>
          <p:nvPr>
            <p:ph type="ftr" sz="quarter" idx="11"/>
          </p:nvPr>
        </p:nvSpPr>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3048913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Contact Information</a:t>
            </a:r>
            <a:endParaRPr lang="en-US" dirty="0"/>
          </a:p>
        </p:txBody>
      </p:sp>
      <p:sp>
        <p:nvSpPr>
          <p:cNvPr id="5" name="Footer Placeholder 4"/>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smtClean="0">
              <a:solidFill>
                <a:prstClr val="white">
                  <a:lumMod val="85000"/>
                </a:prstClr>
              </a:solidFill>
            </a:endParaRPr>
          </a:p>
        </p:txBody>
      </p:sp>
      <p:sp>
        <p:nvSpPr>
          <p:cNvPr id="6" name="Rectangle 5"/>
          <p:cNvSpPr/>
          <p:nvPr/>
        </p:nvSpPr>
        <p:spPr>
          <a:xfrm>
            <a:off x="609600" y="1828800"/>
            <a:ext cx="8077200" cy="3785652"/>
          </a:xfrm>
          <a:prstGeom prst="rect">
            <a:avLst/>
          </a:prstGeom>
        </p:spPr>
        <p:txBody>
          <a:bodyPr wrap="square">
            <a:spAutoFit/>
          </a:bodyPr>
          <a:lstStyle/>
          <a:p>
            <a:r>
              <a:rPr lang="en-US" sz="4800" b="1" dirty="0">
                <a:latin typeface="Garamond" panose="02020404030301010803" pitchFamily="18" charset="0"/>
              </a:rPr>
              <a:t>Dr. Karen </a:t>
            </a:r>
            <a:r>
              <a:rPr lang="en-US" sz="4800" b="1" dirty="0" err="1">
                <a:latin typeface="Garamond" panose="02020404030301010803" pitchFamily="18" charset="0"/>
              </a:rPr>
              <a:t>Rezach</a:t>
            </a:r>
            <a:r>
              <a:rPr lang="en-US" sz="4800" b="1" dirty="0">
                <a:latin typeface="Garamond" panose="02020404030301010803" pitchFamily="18" charset="0"/>
              </a:rPr>
              <a:t> – </a:t>
            </a:r>
            <a:r>
              <a:rPr lang="en-US" sz="4800" b="1" dirty="0">
                <a:latin typeface="Garamond" panose="02020404030301010803" pitchFamily="18" charset="0"/>
                <a:hlinkClick r:id="rId2"/>
              </a:rPr>
              <a:t>rezachk@kentplace.org</a:t>
            </a:r>
            <a:r>
              <a:rPr lang="en-US" sz="4800" b="1" dirty="0">
                <a:latin typeface="Garamond" panose="02020404030301010803" pitchFamily="18" charset="0"/>
              </a:rPr>
              <a:t> </a:t>
            </a:r>
          </a:p>
          <a:p>
            <a:endParaRPr lang="en-US" sz="4800" b="1" dirty="0">
              <a:latin typeface="Garamond" panose="02020404030301010803" pitchFamily="18" charset="0"/>
            </a:endParaRPr>
          </a:p>
          <a:p>
            <a:r>
              <a:rPr lang="en-US" sz="4800" b="1" dirty="0">
                <a:latin typeface="Garamond" panose="02020404030301010803" pitchFamily="18" charset="0"/>
              </a:rPr>
              <a:t>Dr. Eva Lazar – </a:t>
            </a:r>
            <a:r>
              <a:rPr lang="en-US" sz="4800" b="1" dirty="0">
                <a:latin typeface="Garamond" panose="02020404030301010803" pitchFamily="18" charset="0"/>
                <a:hlinkClick r:id="rId3"/>
              </a:rPr>
              <a:t>lazare@kentplace.org</a:t>
            </a:r>
            <a:endParaRPr lang="en-US" sz="4800" b="1" dirty="0">
              <a:latin typeface="Garamond" panose="02020404030301010803" pitchFamily="18" charset="0"/>
            </a:endParaRPr>
          </a:p>
        </p:txBody>
      </p:sp>
    </p:spTree>
    <p:extLst>
      <p:ext uri="{BB962C8B-B14F-4D97-AF65-F5344CB8AC3E}">
        <p14:creationId xmlns:p14="http://schemas.microsoft.com/office/powerpoint/2010/main" val="3630389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a:t>
            </a:r>
            <a:endParaRPr lang="en-US" dirty="0"/>
          </a:p>
        </p:txBody>
      </p:sp>
      <p:sp>
        <p:nvSpPr>
          <p:cNvPr id="5" name="Footer Placeholder 4"/>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smtClean="0">
              <a:solidFill>
                <a:prstClr val="white">
                  <a:lumMod val="85000"/>
                </a:prstClr>
              </a:solidFill>
            </a:endParaRPr>
          </a:p>
        </p:txBody>
      </p:sp>
      <p:sp>
        <p:nvSpPr>
          <p:cNvPr id="6" name="Rectangle 5"/>
          <p:cNvSpPr/>
          <p:nvPr/>
        </p:nvSpPr>
        <p:spPr>
          <a:xfrm>
            <a:off x="533400" y="1752600"/>
            <a:ext cx="8000999" cy="3785652"/>
          </a:xfrm>
          <a:prstGeom prst="rect">
            <a:avLst/>
          </a:prstGeom>
        </p:spPr>
        <p:txBody>
          <a:bodyPr wrap="square">
            <a:spAutoFit/>
          </a:bodyPr>
          <a:lstStyle/>
          <a:p>
            <a:pPr algn="ctr"/>
            <a:r>
              <a:rPr lang="en-US" sz="4000" b="1" dirty="0">
                <a:latin typeface="Garamond" panose="02020404030301010803" pitchFamily="18" charset="0"/>
              </a:rPr>
              <a:t>Follow us on Twitter @</a:t>
            </a:r>
            <a:r>
              <a:rPr lang="en-US" sz="4000" b="1" dirty="0" err="1">
                <a:latin typeface="Garamond" panose="02020404030301010803" pitchFamily="18" charset="0"/>
              </a:rPr>
              <a:t>EthicsInstitute</a:t>
            </a:r>
            <a:r>
              <a:rPr lang="en-US" sz="4000" b="1" dirty="0">
                <a:latin typeface="Garamond" panose="02020404030301010803" pitchFamily="18" charset="0"/>
              </a:rPr>
              <a:t>.</a:t>
            </a:r>
          </a:p>
          <a:p>
            <a:pPr algn="ctr"/>
            <a:endParaRPr lang="en-US" sz="4000" b="1" dirty="0">
              <a:latin typeface="Garamond" panose="02020404030301010803" pitchFamily="18" charset="0"/>
            </a:endParaRPr>
          </a:p>
          <a:p>
            <a:pPr algn="ctr"/>
            <a:r>
              <a:rPr lang="en-US" sz="4000" b="1" dirty="0">
                <a:latin typeface="Garamond" panose="02020404030301010803" pitchFamily="18" charset="0"/>
              </a:rPr>
              <a:t>Like us on Facebook.</a:t>
            </a:r>
          </a:p>
          <a:p>
            <a:pPr algn="ctr"/>
            <a:endParaRPr lang="en-US" sz="4000" b="1" dirty="0">
              <a:latin typeface="Garamond" panose="02020404030301010803" pitchFamily="18" charset="0"/>
            </a:endParaRPr>
          </a:p>
          <a:p>
            <a:pPr algn="ctr"/>
            <a:r>
              <a:rPr lang="en-US" sz="4000" b="1" dirty="0">
                <a:latin typeface="Garamond" panose="02020404030301010803" pitchFamily="18" charset="0"/>
              </a:rPr>
              <a:t>www.kentplace.org/ethics</a:t>
            </a:r>
          </a:p>
        </p:txBody>
      </p:sp>
    </p:spTree>
    <p:extLst>
      <p:ext uri="{BB962C8B-B14F-4D97-AF65-F5344CB8AC3E}">
        <p14:creationId xmlns:p14="http://schemas.microsoft.com/office/powerpoint/2010/main" val="345134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Conversation Norms</a:t>
            </a:r>
            <a:endParaRPr lang="en-US" dirty="0"/>
          </a:p>
        </p:txBody>
      </p:sp>
      <p:sp>
        <p:nvSpPr>
          <p:cNvPr id="4" name="Footer Placeholder 3"/>
          <p:cNvSpPr>
            <a:spLocks noGrp="1"/>
          </p:cNvSpPr>
          <p:nvPr>
            <p:ph type="ftr" sz="quarter" idx="11"/>
          </p:nvPr>
        </p:nvSpPr>
        <p:spPr/>
        <p:txBody>
          <a:bodyPr/>
          <a:lstStyle/>
          <a:p>
            <a:r>
              <a:rPr lang="en-US" dirty="0" smtClean="0">
                <a:solidFill>
                  <a:prstClr val="white">
                    <a:lumMod val="85000"/>
                  </a:prstClr>
                </a:solidFill>
              </a:rPr>
              <a:t>© Kent Place School. All Rights Reserved. </a:t>
            </a:r>
            <a:endParaRPr lang="en-US" dirty="0">
              <a:solidFill>
                <a:prstClr val="white">
                  <a:lumMod val="85000"/>
                </a:prstClr>
              </a:solidFill>
            </a:endParaRPr>
          </a:p>
        </p:txBody>
      </p:sp>
      <p:sp>
        <p:nvSpPr>
          <p:cNvPr id="5" name="Rectangle 4"/>
          <p:cNvSpPr/>
          <p:nvPr/>
        </p:nvSpPr>
        <p:spPr>
          <a:xfrm>
            <a:off x="125681" y="1295400"/>
            <a:ext cx="8839200" cy="4724370"/>
          </a:xfrm>
          <a:prstGeom prst="rect">
            <a:avLst/>
          </a:prstGeom>
        </p:spPr>
        <p:txBody>
          <a:bodyPr wrap="square">
            <a:spAutoFit/>
          </a:bodyPr>
          <a:lstStyle/>
          <a:p>
            <a:pPr algn="ctr">
              <a:spcBef>
                <a:spcPct val="0"/>
              </a:spcBef>
            </a:pPr>
            <a:r>
              <a:rPr lang="en-US" altLang="en-US" sz="2900" b="1" dirty="0">
                <a:latin typeface="Garamond" pitchFamily="18" charset="0"/>
              </a:rPr>
              <a:t>One speaker at a time</a:t>
            </a:r>
          </a:p>
          <a:p>
            <a:pPr algn="ctr">
              <a:spcBef>
                <a:spcPct val="0"/>
              </a:spcBef>
            </a:pPr>
            <a:r>
              <a:rPr lang="en-US" altLang="en-US" sz="2900" b="1" dirty="0">
                <a:latin typeface="Garamond" pitchFamily="18" charset="0"/>
              </a:rPr>
              <a:t>Share the air – say what’s core</a:t>
            </a:r>
          </a:p>
          <a:p>
            <a:pPr algn="ctr">
              <a:spcBef>
                <a:spcPct val="0"/>
              </a:spcBef>
            </a:pPr>
            <a:r>
              <a:rPr lang="en-US" altLang="en-US" sz="2900" b="1" dirty="0">
                <a:latin typeface="Garamond" pitchFamily="18" charset="0"/>
              </a:rPr>
              <a:t>Use “I” statements</a:t>
            </a:r>
          </a:p>
          <a:p>
            <a:pPr algn="ctr">
              <a:spcBef>
                <a:spcPct val="0"/>
              </a:spcBef>
            </a:pPr>
            <a:r>
              <a:rPr lang="en-US" altLang="en-US" sz="2900" b="1" dirty="0">
                <a:latin typeface="Garamond" pitchFamily="18" charset="0"/>
              </a:rPr>
              <a:t>You are the owner of your own experience</a:t>
            </a:r>
          </a:p>
          <a:p>
            <a:pPr algn="ctr">
              <a:spcBef>
                <a:spcPct val="0"/>
              </a:spcBef>
            </a:pPr>
            <a:r>
              <a:rPr lang="en-US" altLang="en-US" sz="2900" b="1" dirty="0">
                <a:latin typeface="Garamond" pitchFamily="18" charset="0"/>
              </a:rPr>
              <a:t>Practice purity of motive</a:t>
            </a:r>
          </a:p>
          <a:p>
            <a:pPr algn="ctr">
              <a:spcBef>
                <a:spcPct val="0"/>
              </a:spcBef>
            </a:pPr>
            <a:r>
              <a:rPr lang="en-US" altLang="en-US" sz="2900" b="1" dirty="0">
                <a:latin typeface="Garamond" pitchFamily="18" charset="0"/>
              </a:rPr>
              <a:t>“Ouch!”, then educate</a:t>
            </a:r>
          </a:p>
          <a:p>
            <a:pPr algn="ctr">
              <a:spcBef>
                <a:spcPct val="0"/>
              </a:spcBef>
            </a:pPr>
            <a:r>
              <a:rPr lang="en-US" altLang="en-US" sz="2900" b="1" dirty="0">
                <a:latin typeface="Garamond" pitchFamily="18" charset="0"/>
              </a:rPr>
              <a:t>Take responsibility for what you say and how you say it</a:t>
            </a:r>
          </a:p>
          <a:p>
            <a:pPr algn="ctr">
              <a:spcBef>
                <a:spcPct val="0"/>
              </a:spcBef>
            </a:pPr>
            <a:r>
              <a:rPr lang="en-US" altLang="en-US" sz="2900" b="1" dirty="0">
                <a:latin typeface="Garamond" pitchFamily="18" charset="0"/>
              </a:rPr>
              <a:t>Maintain confidentiality</a:t>
            </a:r>
          </a:p>
          <a:p>
            <a:pPr algn="ctr">
              <a:spcBef>
                <a:spcPct val="0"/>
              </a:spcBef>
            </a:pPr>
            <a:r>
              <a:rPr lang="en-US" altLang="en-US" sz="2900" b="1" dirty="0">
                <a:latin typeface="Garamond" pitchFamily="18" charset="0"/>
              </a:rPr>
              <a:t>Be real, take off the mask!</a:t>
            </a:r>
          </a:p>
          <a:p>
            <a:pPr algn="ctr">
              <a:spcBef>
                <a:spcPct val="0"/>
              </a:spcBef>
            </a:pPr>
            <a:r>
              <a:rPr lang="en-US" altLang="en-US" sz="2900" b="1" dirty="0">
                <a:latin typeface="Garamond" pitchFamily="18" charset="0"/>
              </a:rPr>
              <a:t>Lean into discomfort; take positive risks</a:t>
            </a:r>
          </a:p>
          <a:p>
            <a:pPr>
              <a:spcBef>
                <a:spcPct val="0"/>
              </a:spcBef>
            </a:pPr>
            <a:endParaRPr lang="en-US" altLang="en-US" sz="1100" dirty="0"/>
          </a:p>
        </p:txBody>
      </p:sp>
    </p:spTree>
    <p:extLst>
      <p:ext uri="{BB962C8B-B14F-4D97-AF65-F5344CB8AC3E}">
        <p14:creationId xmlns:p14="http://schemas.microsoft.com/office/powerpoint/2010/main" val="3669864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17" y="0"/>
            <a:ext cx="8229600" cy="1143000"/>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Cheating Statistics</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Educational Testing Service and Ad Council Campaign</a:t>
            </a:r>
            <a:endParaRPr lang="en-US" sz="2700" dirty="0"/>
          </a:p>
        </p:txBody>
      </p:sp>
      <p:sp>
        <p:nvSpPr>
          <p:cNvPr id="4" name="Footer Placeholder 3"/>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a:solidFill>
                <a:prstClr val="white">
                  <a:lumMod val="85000"/>
                </a:prstClr>
              </a:solidFill>
            </a:endParaRPr>
          </a:p>
        </p:txBody>
      </p:sp>
      <p:sp>
        <p:nvSpPr>
          <p:cNvPr id="5" name="Content Placeholder 4"/>
          <p:cNvSpPr>
            <a:spLocks noGrp="1"/>
          </p:cNvSpPr>
          <p:nvPr>
            <p:ph idx="1"/>
          </p:nvPr>
        </p:nvSpPr>
        <p:spPr>
          <a:xfrm>
            <a:off x="465117" y="1295400"/>
            <a:ext cx="8229600" cy="4830763"/>
          </a:xfrm>
        </p:spPr>
        <p:txBody>
          <a:bodyPr>
            <a:normAutofit fontScale="85000" lnSpcReduction="10000"/>
          </a:bodyPr>
          <a:lstStyle/>
          <a:p>
            <a:pPr marL="0" indent="0">
              <a:buNone/>
            </a:pPr>
            <a:r>
              <a:rPr lang="en-US" sz="2400" b="1" dirty="0" smtClean="0">
                <a:latin typeface="Garamond" panose="02020404030301010803" pitchFamily="18" charset="0"/>
              </a:rPr>
              <a:t>Statistics </a:t>
            </a:r>
            <a:r>
              <a:rPr lang="en-US" sz="2400" b="1" dirty="0">
                <a:latin typeface="Garamond" panose="02020404030301010803" pitchFamily="18" charset="0"/>
              </a:rPr>
              <a:t>show that cheating among high school students has risen dramatically during the past 50 </a:t>
            </a:r>
            <a:r>
              <a:rPr lang="en-US" sz="2400" b="1" dirty="0" smtClean="0">
                <a:latin typeface="Garamond" panose="02020404030301010803" pitchFamily="18" charset="0"/>
              </a:rPr>
              <a:t>years.</a:t>
            </a:r>
          </a:p>
          <a:p>
            <a:pPr marL="0" indent="0">
              <a:buNone/>
            </a:pPr>
            <a:endParaRPr lang="en-US" sz="2400" b="1" dirty="0" smtClean="0">
              <a:latin typeface="Garamond" panose="02020404030301010803" pitchFamily="18" charset="0"/>
            </a:endParaRPr>
          </a:p>
          <a:p>
            <a:pPr>
              <a:buFont typeface="Arial" charset="0"/>
              <a:buChar char="•"/>
            </a:pPr>
            <a:r>
              <a:rPr lang="en-US" sz="2400" b="1" dirty="0">
                <a:latin typeface="Garamond" panose="02020404030301010803" pitchFamily="18" charset="0"/>
              </a:rPr>
              <a:t>In the past it was the struggling student who was more likely to cheat just to get by. Today it is also the above-average college bound students who are cheating</a:t>
            </a:r>
            <a:r>
              <a:rPr lang="en-US" sz="2400" b="1" dirty="0" smtClean="0">
                <a:latin typeface="Garamond" panose="02020404030301010803" pitchFamily="18" charset="0"/>
              </a:rPr>
              <a:t>.</a:t>
            </a:r>
          </a:p>
          <a:p>
            <a:r>
              <a:rPr lang="en-US" sz="2400" b="1" dirty="0">
                <a:latin typeface="Garamond" panose="02020404030301010803" pitchFamily="18" charset="0"/>
              </a:rPr>
              <a:t>73% of all test takers, including prospective graduate students and teachers agree that most students do cheat at some point. 86% of high school students agreed.</a:t>
            </a:r>
          </a:p>
          <a:p>
            <a:r>
              <a:rPr lang="en-US" sz="2400" b="1" dirty="0">
                <a:latin typeface="Garamond" panose="02020404030301010803" pitchFamily="18" charset="0"/>
              </a:rPr>
              <a:t>Cheating no longer carries the stigma that it used to. Less social disapproval coupled with increased competition for admission into universities and graduate schools has made students more willing to do whatever it takes to get the A</a:t>
            </a:r>
            <a:r>
              <a:rPr lang="en-US" sz="2400" b="1" dirty="0" smtClean="0">
                <a:latin typeface="Garamond" panose="02020404030301010803" pitchFamily="18" charset="0"/>
              </a:rPr>
              <a:t>.</a:t>
            </a:r>
          </a:p>
          <a:p>
            <a:r>
              <a:rPr lang="en-US" sz="2400" b="1" dirty="0">
                <a:latin typeface="Garamond" panose="02020404030301010803" pitchFamily="18" charset="0"/>
              </a:rPr>
              <a:t>While about 20% of college students admitted to cheating in high school during the 1940's, today between 75 and 98 percent of college students surveyed each year report having cheated in high school.</a:t>
            </a:r>
          </a:p>
        </p:txBody>
      </p:sp>
    </p:spTree>
    <p:extLst>
      <p:ext uri="{BB962C8B-B14F-4D97-AF65-F5344CB8AC3E}">
        <p14:creationId xmlns:p14="http://schemas.microsoft.com/office/powerpoint/2010/main" val="1874767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a:solidFill>
                <a:prstClr val="white">
                  <a:lumMod val="85000"/>
                </a:prstClr>
              </a:solidFill>
            </a:endParaRPr>
          </a:p>
        </p:txBody>
      </p:sp>
      <p:sp>
        <p:nvSpPr>
          <p:cNvPr id="6" name="Rectangle 5"/>
          <p:cNvSpPr/>
          <p:nvPr/>
        </p:nvSpPr>
        <p:spPr>
          <a:xfrm>
            <a:off x="4666742" y="457200"/>
            <a:ext cx="41148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wlwt.com/image/view/-/35033382/highRes/2/-/maxh/460/maxw/620/-/148mr48/-/Rowan-County-Clerk-Kim-Davi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584" y="716756"/>
            <a:ext cx="3542285" cy="19954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02368" y="3276600"/>
            <a:ext cx="4079174"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d3n8a8pro7vhmx.cloudfront.net/newshounds/pages/6501/attachments/original/1437001317/Planned_Parenthood_Lie.jpg?143700131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1542" y="3500099"/>
            <a:ext cx="3542285" cy="20676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457200"/>
            <a:ext cx="41148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3276599"/>
            <a:ext cx="41148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s://localtvwtvr.files.wordpress.com/2015/03/clinton-emails.jpg?w=1200">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764" y="716756"/>
            <a:ext cx="3680121" cy="19954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vanstonian.net/wp-content/uploads/2014/03/ADDERALL.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64" y="3500099"/>
            <a:ext cx="3661129"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211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Calm Brain”</a:t>
            </a:r>
            <a:endParaRPr lang="en-US" dirty="0"/>
          </a:p>
        </p:txBody>
      </p:sp>
      <p:sp>
        <p:nvSpPr>
          <p:cNvPr id="3" name="Content Placeholder 2"/>
          <p:cNvSpPr>
            <a:spLocks noGrp="1"/>
          </p:cNvSpPr>
          <p:nvPr>
            <p:ph idx="1"/>
          </p:nvPr>
        </p:nvSpPr>
        <p:spPr>
          <a:xfrm>
            <a:off x="457200" y="1295400"/>
            <a:ext cx="8229600" cy="4525963"/>
          </a:xfrm>
        </p:spPr>
        <p:txBody>
          <a:bodyPr>
            <a:normAutofit fontScale="92500"/>
          </a:bodyPr>
          <a:lstStyle/>
          <a:p>
            <a:pPr>
              <a:spcBef>
                <a:spcPct val="0"/>
              </a:spcBef>
              <a:buNone/>
            </a:pPr>
            <a:r>
              <a:rPr lang="en-US" altLang="en-US" b="1" dirty="0" smtClean="0">
                <a:latin typeface="Garamond" pitchFamily="18" charset="0"/>
              </a:rPr>
              <a:t>	</a:t>
            </a:r>
            <a:r>
              <a:rPr lang="en-US" altLang="en-US" sz="3600" b="1" dirty="0" smtClean="0">
                <a:latin typeface="Garamond" pitchFamily="18" charset="0"/>
              </a:rPr>
              <a:t>“</a:t>
            </a:r>
            <a:r>
              <a:rPr lang="en-US" altLang="en-US" sz="3600" b="1" dirty="0">
                <a:latin typeface="Garamond" pitchFamily="18" charset="0"/>
              </a:rPr>
              <a:t>Modern demands on our brains – from </a:t>
            </a:r>
            <a:r>
              <a:rPr lang="en-US" altLang="en-US" sz="3600" b="1" dirty="0" smtClean="0">
                <a:latin typeface="Garamond" pitchFamily="18" charset="0"/>
              </a:rPr>
              <a:t>the insistent </a:t>
            </a:r>
            <a:r>
              <a:rPr lang="en-US" altLang="en-US" sz="3600" b="1" dirty="0">
                <a:latin typeface="Garamond" pitchFamily="18" charset="0"/>
              </a:rPr>
              <a:t>buzz of technology to the persistent illusion of urgency – dictate this ill-advised shift toward the alarm zone of our body and brain apparatus, at great cost to our well-being and peace of mind.”</a:t>
            </a:r>
          </a:p>
          <a:p>
            <a:pPr>
              <a:spcBef>
                <a:spcPct val="0"/>
              </a:spcBef>
              <a:buNone/>
            </a:pPr>
            <a:endParaRPr lang="en-US" altLang="en-US" b="1" dirty="0">
              <a:latin typeface="Garamond" pitchFamily="18" charset="0"/>
            </a:endParaRPr>
          </a:p>
          <a:p>
            <a:pPr>
              <a:spcBef>
                <a:spcPct val="0"/>
              </a:spcBef>
              <a:buNone/>
            </a:pPr>
            <a:r>
              <a:rPr lang="en-US" altLang="en-US" sz="3000" dirty="0" smtClean="0">
                <a:latin typeface="Garamond" pitchFamily="18" charset="0"/>
              </a:rPr>
              <a:t>	</a:t>
            </a:r>
            <a:r>
              <a:rPr lang="en-US" altLang="en-US" sz="3000" u="sng" dirty="0" smtClean="0">
                <a:latin typeface="Garamond" pitchFamily="18" charset="0"/>
              </a:rPr>
              <a:t>A </a:t>
            </a:r>
            <a:r>
              <a:rPr lang="en-US" altLang="en-US" sz="3000" u="sng" dirty="0">
                <a:latin typeface="Garamond" pitchFamily="18" charset="0"/>
              </a:rPr>
              <a:t>Calm Brain: How to Relax Into a Stress-Free, High-Powered Life</a:t>
            </a:r>
            <a:r>
              <a:rPr lang="en-US" altLang="en-US" sz="3000" dirty="0">
                <a:latin typeface="Garamond" pitchFamily="18" charset="0"/>
              </a:rPr>
              <a:t>, by </a:t>
            </a:r>
            <a:r>
              <a:rPr lang="en-US" altLang="en-US" sz="3000" dirty="0" err="1">
                <a:latin typeface="Garamond" pitchFamily="18" charset="0"/>
              </a:rPr>
              <a:t>Gayatri</a:t>
            </a:r>
            <a:r>
              <a:rPr lang="en-US" altLang="en-US" sz="3000" dirty="0">
                <a:latin typeface="Garamond" pitchFamily="18" charset="0"/>
              </a:rPr>
              <a:t> Devi, MD, 2012.</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2441928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08" y="2438400"/>
            <a:ext cx="8229600" cy="1143000"/>
          </a:xfrm>
        </p:spPr>
        <p:txBody>
          <a:bodyPr>
            <a:noAutofit/>
          </a:bodyPr>
          <a:lstStyle/>
          <a:p>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Ethics?</a:t>
            </a:r>
            <a:endParaRPr lang="en-US" sz="8000" dirty="0"/>
          </a:p>
        </p:txBody>
      </p:sp>
      <p:sp>
        <p:nvSpPr>
          <p:cNvPr id="4" name="Footer Placeholder 3"/>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3447439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91" y="990600"/>
            <a:ext cx="8229600" cy="4525963"/>
          </a:xfrm>
        </p:spPr>
        <p:txBody>
          <a:bodyPr>
            <a:normAutofit/>
          </a:bodyPr>
          <a:lstStyle/>
          <a:p>
            <a:pPr marL="0" indent="0">
              <a:buNone/>
            </a:pPr>
            <a:r>
              <a:rPr lang="en-US" sz="4800" b="1" dirty="0" smtClean="0">
                <a:latin typeface="Garamond" panose="02020404030301010803" pitchFamily="18" charset="0"/>
              </a:rPr>
              <a:t>Do you discuss ethical issues with your children?  </a:t>
            </a:r>
          </a:p>
          <a:p>
            <a:pPr marL="0" indent="0">
              <a:buNone/>
            </a:pPr>
            <a:endParaRPr lang="en-US" sz="4800" b="1" dirty="0">
              <a:latin typeface="Garamond" panose="02020404030301010803" pitchFamily="18" charset="0"/>
            </a:endParaRPr>
          </a:p>
          <a:p>
            <a:pPr marL="0" indent="0">
              <a:buNone/>
            </a:pPr>
            <a:r>
              <a:rPr lang="en-US" sz="4800" b="1" dirty="0" smtClean="0">
                <a:latin typeface="Garamond" panose="02020404030301010803" pitchFamily="18" charset="0"/>
              </a:rPr>
              <a:t>How do you discuss ethical issues with your children?</a:t>
            </a:r>
            <a:endParaRPr lang="en-US" sz="4800" b="1" dirty="0">
              <a:latin typeface="Garamond" panose="02020404030301010803" pitchFamily="18" charset="0"/>
            </a:endParaRPr>
          </a:p>
        </p:txBody>
      </p:sp>
      <p:sp>
        <p:nvSpPr>
          <p:cNvPr id="4" name="Footer Placeholder 3"/>
          <p:cNvSpPr>
            <a:spLocks noGrp="1"/>
          </p:cNvSpPr>
          <p:nvPr>
            <p:ph type="ftr" sz="quarter" idx="11"/>
          </p:nvPr>
        </p:nvSpPr>
        <p:spPr/>
        <p:txBody>
          <a:bodyPr/>
          <a:lstStyle/>
          <a:p>
            <a:r>
              <a:rPr lang="en-US" smtClean="0">
                <a:solidFill>
                  <a:prstClr val="white">
                    <a:lumMod val="85000"/>
                  </a:prstClr>
                </a:solidFill>
              </a:rPr>
              <a:t>© Kent Place School. All Rights Reserved. </a:t>
            </a:r>
            <a:endParaRPr lang="en-US" dirty="0">
              <a:solidFill>
                <a:prstClr val="white">
                  <a:lumMod val="85000"/>
                </a:prstClr>
              </a:solidFill>
            </a:endParaRPr>
          </a:p>
        </p:txBody>
      </p:sp>
    </p:spTree>
    <p:extLst>
      <p:ext uri="{BB962C8B-B14F-4D97-AF65-F5344CB8AC3E}">
        <p14:creationId xmlns:p14="http://schemas.microsoft.com/office/powerpoint/2010/main" val="2699249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Social Media Culture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IKPS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2271</TotalTime>
  <Words>1522</Words>
  <Application>Microsoft Office PowerPoint</Application>
  <PresentationFormat>On-screen Show (4:3)</PresentationFormat>
  <Paragraphs>219</Paragraphs>
  <Slides>35</Slides>
  <Notes>16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Social Media Culture_Final</vt:lpstr>
      <vt:lpstr>Ethics 101</vt:lpstr>
      <vt:lpstr>PowerPoint Presentation</vt:lpstr>
      <vt:lpstr>Our Vision:  To Empower the World to Live Ethically</vt:lpstr>
      <vt:lpstr>Conversation Norms</vt:lpstr>
      <vt:lpstr>Cheating Statistics Educational Testing Service and Ad Council Campaign</vt:lpstr>
      <vt:lpstr>PowerPoint Presentation</vt:lpstr>
      <vt:lpstr>“A Calm Brain”</vt:lpstr>
      <vt:lpstr>Ethics?</vt:lpstr>
      <vt:lpstr>PowerPoint Presentation</vt:lpstr>
      <vt:lpstr>Three Types of Parenting</vt:lpstr>
      <vt:lpstr>Case Study:   Balleyville High School</vt:lpstr>
      <vt:lpstr>Case Study:   Balleyville High School</vt:lpstr>
      <vt:lpstr>Ethical Dilemma  or  Moral Dilemma?</vt:lpstr>
      <vt:lpstr>Ethics </vt:lpstr>
      <vt:lpstr>“Doing” Ethics</vt:lpstr>
      <vt:lpstr>What are Values? </vt:lpstr>
      <vt:lpstr>PowerPoint Presentation</vt:lpstr>
      <vt:lpstr>Values </vt:lpstr>
      <vt:lpstr>What Are Your  Top 3  Personal Values? </vt:lpstr>
      <vt:lpstr>Courage</vt:lpstr>
      <vt:lpstr>Humility is not thinking less of yourself,  it’s thinking of yourself less. </vt:lpstr>
      <vt:lpstr>Humility</vt:lpstr>
      <vt:lpstr>Ethical Dilemma </vt:lpstr>
      <vt:lpstr>The Ethics Institute at Kent Place School</vt:lpstr>
      <vt:lpstr>1. Study and understand the situation.</vt:lpstr>
      <vt:lpstr>2. Identify the values that are involved on all sides.</vt:lpstr>
      <vt:lpstr>3. Identify the ethical dilemma –  right vs right. </vt:lpstr>
      <vt:lpstr>4. Identify the values that influence your position.</vt:lpstr>
      <vt:lpstr> 5. Communicate effectively and respectfully a decision that demonstrates the ability to   apply the facts  identify values that inform your position  refer to other sources to build the argument</vt:lpstr>
      <vt:lpstr>The Ethics Institute Ethical  Decision-Making Method</vt:lpstr>
      <vt:lpstr>Case Study:  Abby </vt:lpstr>
      <vt:lpstr>Case Study:  Abby</vt:lpstr>
      <vt:lpstr>The Ethics Institute Ethical  Decision-Making Method</vt:lpstr>
      <vt:lpstr>Contact Information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Ethics to Girls</dc:title>
  <dc:creator>accountconfigure</dc:creator>
  <cp:lastModifiedBy>accountconfigure</cp:lastModifiedBy>
  <cp:revision>115</cp:revision>
  <dcterms:created xsi:type="dcterms:W3CDTF">2014-03-04T19:32:46Z</dcterms:created>
  <dcterms:modified xsi:type="dcterms:W3CDTF">2015-11-19T16:07:46Z</dcterms:modified>
</cp:coreProperties>
</file>